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ppt/notesSlides/notesSlide30.xml" ContentType="application/vnd.openxmlformats-officedocument.presentationml.notesSlide+xml"/>
  <Override PartName="/ppt/slideLayouts/slideLayout17.xml" ContentType="application/vnd.openxmlformats-officedocument.presentationml.slideLayout+xml"/>
  <Override PartName="/ppt/notesSlides/notesSlide13.xml" ContentType="application/vnd.openxmlformats-officedocument.presentationml.notesSlide+xml"/>
  <Default Extension="wmf" ContentType="image/x-wmf"/>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notesSlides/notesSlide48.xml" ContentType="application/vnd.openxmlformats-officedocument.presentationml.notesSlide+xml"/>
  <Override PartName="/ppt/slides/slide3.xml" ContentType="application/vnd.openxmlformats-officedocument.presentationml.slide+xml"/>
  <Override PartName="/ppt/slideLayouts/slideLayout1.xml" ContentType="application/vnd.openxmlformats-officedocument.presentationml.slideLayout+xml"/>
  <Override PartName="/ppt/notesSlides/notesSlide34.xml" ContentType="application/vnd.openxmlformats-officedocument.presentationml.notesSlide+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notesSlides/notesSlide53.xml" ContentType="application/vnd.openxmlformats-officedocument.presentationml.notesSlide+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notesSlides/notesSlide26.xml" ContentType="application/vnd.openxmlformats-officedocument.presentationml.notesSlide+xml"/>
  <Override PartName="/ppt/notesSlides/notesSlide45.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notesSlides/notesSlide50.xml" ContentType="application/vnd.openxmlformats-officedocument.presentationml.notesSlide+xml"/>
  <Override PartName="/ppt/slides/slide20.xml" ContentType="application/vnd.openxmlformats-officedocument.presentationml.slide+xml"/>
  <Override PartName="/ppt/slideLayouts/slideLayout18.xml" ContentType="application/vnd.openxmlformats-officedocument.presentationml.slideLayout+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Default Extension="xls" ContentType="application/vnd.ms-excel"/>
  <Override PartName="/ppt/slides/slide38.xml" ContentType="application/vnd.openxmlformats-officedocument.presentationml.slide+xml"/>
  <Override PartName="/ppt/notesSlides/notesSlide49.xml" ContentType="application/vnd.openxmlformats-officedocument.presentationml.notesSlide+xml"/>
  <Override PartName="/ppt/slides/slide4.xml" ContentType="application/vnd.openxmlformats-officedocument.presentationml.slide+xml"/>
  <Override PartName="/ppt/slideLayouts/slideLayout2.xml" ContentType="application/vnd.openxmlformats-officedocument.presentationml.slideLayout+xml"/>
  <Override PartName="/ppt/notesSlides/notesSlide35.xml" ContentType="application/vnd.openxmlformats-officedocument.presentationml.notesSlide+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Default Extension="vml" ContentType="application/vnd.openxmlformats-officedocument.vmlDrawing"/>
  <Override PartName="/ppt/slides/slide12.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slides/slide31.xml" ContentType="application/vnd.openxmlformats-officedocument.presentationml.slide+xml"/>
  <Override PartName="/ppt/notesSlides/notesSlide9.xml" ContentType="application/vnd.openxmlformats-officedocument.presentationml.notesSlide+xml"/>
  <Override PartName="/ppt/notesSlides/notesSlide42.xml" ContentType="application/vnd.openxmlformats-officedocument.presentationml.notesSlide+xml"/>
  <Override PartName="/ppt/slideLayouts/slideLayout15.xml" ContentType="application/vnd.openxmlformats-officedocument.presentationml.slideLayout+xml"/>
  <Default Extension="emf" ContentType="image/x-emf"/>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notesSlides/notesSlide46.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notesSlides/notesSlide51.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48.xml" ContentType="application/vnd.openxmlformats-officedocument.presentationml.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ppt/slideLayouts/slideLayout16.xml" ContentType="application/vnd.openxmlformats-officedocument.presentationml.slideLayout+xml"/>
  <Override PartName="/ppt/diagrams/colors1.xml" ContentType="application/vnd.openxmlformats-officedocument.drawingml.diagramColors+xml"/>
  <Override PartName="/ppt/notesSlides/notesSlide43.xml" ContentType="application/vnd.openxmlformats-officedocument.presentationml.notesSlide+xml"/>
  <Override PartName="/ppt/notesMasters/notesMaster1.xml" ContentType="application/vnd.openxmlformats-officedocument.presentationml.notesMaster+xml"/>
  <Override PartName="/docProps/app.xml" ContentType="application/vnd.openxmlformats-officedocument.extended-properties+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notesSlides/notesSlide47.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52.xml" ContentType="application/vnd.openxmlformats-officedocument.presentationml.notes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notesSlides/notesSlide40.xml" ContentType="application/vnd.openxmlformats-officedocument.presentationml.notesSlide+xml"/>
  <Override PartName="/ppt/slideLayouts/slideLayout13.xml" ContentType="application/vnd.openxmlformats-officedocument.presentationml.slideLayout+xml"/>
  <Override PartName="/ppt/notesSlides/notesSlide39.xml" ContentType="application/vnd.openxmlformats-officedocument.presentationml.notesSlide+xml"/>
  <Default Extension="png" ContentType="image/png"/>
  <Override PartName="/ppt/notesSlides/notesSlide25.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98" r:id="rId1"/>
  </p:sldMasterIdLst>
  <p:notesMasterIdLst>
    <p:notesMasterId r:id="rId57"/>
  </p:notesMasterIdLst>
  <p:handoutMasterIdLst>
    <p:handoutMasterId r:id="rId58"/>
  </p:handoutMasterIdLst>
  <p:sldIdLst>
    <p:sldId id="256" r:id="rId2"/>
    <p:sldId id="258" r:id="rId3"/>
    <p:sldId id="278" r:id="rId4"/>
    <p:sldId id="261" r:id="rId5"/>
    <p:sldId id="262" r:id="rId6"/>
    <p:sldId id="319" r:id="rId7"/>
    <p:sldId id="264" r:id="rId8"/>
    <p:sldId id="324" r:id="rId9"/>
    <p:sldId id="322" r:id="rId10"/>
    <p:sldId id="323" r:id="rId11"/>
    <p:sldId id="265" r:id="rId12"/>
    <p:sldId id="266" r:id="rId13"/>
    <p:sldId id="267" r:id="rId14"/>
    <p:sldId id="268" r:id="rId15"/>
    <p:sldId id="270" r:id="rId16"/>
    <p:sldId id="272" r:id="rId17"/>
    <p:sldId id="320" r:id="rId18"/>
    <p:sldId id="273" r:id="rId19"/>
    <p:sldId id="275" r:id="rId20"/>
    <p:sldId id="276" r:id="rId21"/>
    <p:sldId id="277" r:id="rId22"/>
    <p:sldId id="280" r:id="rId23"/>
    <p:sldId id="281" r:id="rId24"/>
    <p:sldId id="282" r:id="rId25"/>
    <p:sldId id="285" r:id="rId26"/>
    <p:sldId id="286" r:id="rId27"/>
    <p:sldId id="321" r:id="rId28"/>
    <p:sldId id="318" r:id="rId29"/>
    <p:sldId id="288" r:id="rId30"/>
    <p:sldId id="289" r:id="rId31"/>
    <p:sldId id="290" r:id="rId32"/>
    <p:sldId id="291" r:id="rId33"/>
    <p:sldId id="292" r:id="rId34"/>
    <p:sldId id="293" r:id="rId35"/>
    <p:sldId id="317" r:id="rId36"/>
    <p:sldId id="294" r:id="rId37"/>
    <p:sldId id="295" r:id="rId38"/>
    <p:sldId id="296" r:id="rId39"/>
    <p:sldId id="297" r:id="rId40"/>
    <p:sldId id="298" r:id="rId41"/>
    <p:sldId id="299" r:id="rId42"/>
    <p:sldId id="303" r:id="rId43"/>
    <p:sldId id="304" r:id="rId44"/>
    <p:sldId id="305" r:id="rId45"/>
    <p:sldId id="306" r:id="rId46"/>
    <p:sldId id="307" r:id="rId47"/>
    <p:sldId id="308" r:id="rId48"/>
    <p:sldId id="309" r:id="rId49"/>
    <p:sldId id="310" r:id="rId50"/>
    <p:sldId id="311" r:id="rId51"/>
    <p:sldId id="312" r:id="rId52"/>
    <p:sldId id="313" r:id="rId53"/>
    <p:sldId id="284" r:id="rId54"/>
    <p:sldId id="314" r:id="rId55"/>
    <p:sldId id="315" r:id="rId56"/>
  </p:sldIdLst>
  <p:sldSz cx="9144000" cy="6858000" type="screen4x3"/>
  <p:notesSz cx="6950075"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vertBarState="maximized">
    <p:restoredLeft sz="17134" autoAdjust="0"/>
    <p:restoredTop sz="88936" autoAdjust="0"/>
  </p:normalViewPr>
  <p:slideViewPr>
    <p:cSldViewPr>
      <p:cViewPr varScale="1">
        <p:scale>
          <a:sx n="91" d="100"/>
          <a:sy n="91" d="100"/>
        </p:scale>
        <p:origin x="-136" y="-104"/>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notesViewPr>
    <p:cSldViewPr>
      <p:cViewPr varScale="1">
        <p:scale>
          <a:sx n="50" d="100"/>
          <a:sy n="50" d="100"/>
        </p:scale>
        <p:origin x="-2228" y="-80"/>
      </p:cViewPr>
      <p:guideLst>
        <p:guide orient="horz" pos="2909"/>
        <p:guide pos="218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63FF8-8ED7-47EB-B6E8-5C2529B54A25}" type="doc">
      <dgm:prSet loTypeId="urn:microsoft.com/office/officeart/2005/8/layout/hList3" loCatId="list" qsTypeId="urn:microsoft.com/office/officeart/2005/8/quickstyle/simple1#1" qsCatId="simple" csTypeId="urn:microsoft.com/office/officeart/2005/8/colors/accent1_2#1" csCatId="accent1" phldr="1"/>
      <dgm:spPr/>
      <dgm:t>
        <a:bodyPr/>
        <a:lstStyle/>
        <a:p>
          <a:endParaRPr lang="en-US"/>
        </a:p>
      </dgm:t>
    </dgm:pt>
    <dgm:pt modelId="{706E81C0-A3EA-4825-B0A9-0EC3BC1B2BE9}">
      <dgm:prSet phldrT="[Text]" custT="1"/>
      <dgm:spPr>
        <a:solidFill>
          <a:srgbClr val="1D91B1"/>
        </a:solidFill>
      </dgm:spPr>
      <dgm:t>
        <a:bodyPr/>
        <a:lstStyle/>
        <a:p>
          <a:pPr>
            <a:lnSpc>
              <a:spcPct val="100000"/>
            </a:lnSpc>
            <a:spcAft>
              <a:spcPts val="0"/>
            </a:spcAft>
          </a:pPr>
          <a:r>
            <a:rPr lang="en-US" sz="4400" dirty="0" smtClean="0"/>
            <a:t>College and Career</a:t>
          </a:r>
        </a:p>
        <a:p>
          <a:pPr>
            <a:lnSpc>
              <a:spcPct val="100000"/>
            </a:lnSpc>
            <a:spcAft>
              <a:spcPts val="0"/>
            </a:spcAft>
          </a:pPr>
          <a:r>
            <a:rPr lang="en-US" sz="4400" dirty="0" smtClean="0"/>
            <a:t>Readiness Anchor Standards</a:t>
          </a:r>
          <a:endParaRPr lang="en-US" sz="4400" dirty="0"/>
        </a:p>
      </dgm:t>
    </dgm:pt>
    <dgm:pt modelId="{93EC9E3F-2F4D-404A-AD72-3AF5406461D1}" type="parTrans" cxnId="{79219A07-1345-4877-8ADF-BCF705BBB7B1}">
      <dgm:prSet/>
      <dgm:spPr/>
      <dgm:t>
        <a:bodyPr/>
        <a:lstStyle/>
        <a:p>
          <a:endParaRPr lang="en-US"/>
        </a:p>
      </dgm:t>
    </dgm:pt>
    <dgm:pt modelId="{15892BA6-238E-4F69-B359-5B2C16A43886}" type="sibTrans" cxnId="{79219A07-1345-4877-8ADF-BCF705BBB7B1}">
      <dgm:prSet/>
      <dgm:spPr/>
      <dgm:t>
        <a:bodyPr/>
        <a:lstStyle/>
        <a:p>
          <a:endParaRPr lang="en-US"/>
        </a:p>
      </dgm:t>
    </dgm:pt>
    <dgm:pt modelId="{44A84B17-FE59-43AB-98A4-45AFAECF36A0}">
      <dgm:prSet phldrT="[Text]" custT="1"/>
      <dgm:spPr>
        <a:solidFill>
          <a:srgbClr val="2E7084"/>
        </a:solidFill>
        <a:ln>
          <a:noFill/>
        </a:ln>
      </dgm:spPr>
      <dgm:t>
        <a:bodyPr/>
        <a:lstStyle/>
        <a:p>
          <a:pPr>
            <a:lnSpc>
              <a:spcPct val="100000"/>
            </a:lnSpc>
            <a:spcAft>
              <a:spcPts val="0"/>
            </a:spcAft>
          </a:pPr>
          <a:r>
            <a:rPr lang="en-US" sz="3200" dirty="0" smtClean="0"/>
            <a:t>K-5</a:t>
          </a:r>
        </a:p>
        <a:p>
          <a:pPr>
            <a:lnSpc>
              <a:spcPct val="100000"/>
            </a:lnSpc>
            <a:spcAft>
              <a:spcPts val="0"/>
            </a:spcAft>
          </a:pPr>
          <a:r>
            <a:rPr lang="en-US" sz="2500" dirty="0" smtClean="0"/>
            <a:t>Comprehensive</a:t>
          </a:r>
        </a:p>
        <a:p>
          <a:pPr>
            <a:lnSpc>
              <a:spcPct val="100000"/>
            </a:lnSpc>
            <a:spcAft>
              <a:spcPts val="0"/>
            </a:spcAft>
          </a:pPr>
          <a:r>
            <a:rPr lang="en-US" sz="2500" dirty="0" smtClean="0"/>
            <a:t>English Language Arts </a:t>
          </a:r>
          <a:r>
            <a:rPr lang="en-US" sz="2000" dirty="0" smtClean="0"/>
            <a:t>(includes Social Studies, Science and Technical Text)</a:t>
          </a:r>
        </a:p>
        <a:p>
          <a:pPr>
            <a:lnSpc>
              <a:spcPct val="90000"/>
            </a:lnSpc>
            <a:spcAft>
              <a:spcPct val="35000"/>
            </a:spcAft>
          </a:pPr>
          <a:r>
            <a:rPr lang="en-US" sz="2500" dirty="0" smtClean="0"/>
            <a:t> </a:t>
          </a:r>
          <a:endParaRPr lang="en-US" sz="2500" dirty="0"/>
        </a:p>
      </dgm:t>
    </dgm:pt>
    <dgm:pt modelId="{F171CDDA-AC96-4268-B5AB-A958835C4027}" type="parTrans" cxnId="{9707D0BB-E4F9-4287-8912-3A0D0307CF46}">
      <dgm:prSet/>
      <dgm:spPr/>
      <dgm:t>
        <a:bodyPr/>
        <a:lstStyle/>
        <a:p>
          <a:endParaRPr lang="en-US"/>
        </a:p>
      </dgm:t>
    </dgm:pt>
    <dgm:pt modelId="{56A30692-4A0B-4061-A74E-7FEC82C90776}" type="sibTrans" cxnId="{9707D0BB-E4F9-4287-8912-3A0D0307CF46}">
      <dgm:prSet/>
      <dgm:spPr/>
      <dgm:t>
        <a:bodyPr/>
        <a:lstStyle/>
        <a:p>
          <a:endParaRPr lang="en-US"/>
        </a:p>
      </dgm:t>
    </dgm:pt>
    <dgm:pt modelId="{0640F321-EC1C-4D19-9A8D-EBC7B11A2C7D}">
      <dgm:prSet phldrT="[Text]" custT="1"/>
      <dgm:spPr>
        <a:solidFill>
          <a:srgbClr val="92D050"/>
        </a:solidFill>
        <a:ln>
          <a:noFill/>
        </a:ln>
      </dgm:spPr>
      <dgm:t>
        <a:bodyPr/>
        <a:lstStyle/>
        <a:p>
          <a:pPr>
            <a:spcAft>
              <a:spcPts val="0"/>
            </a:spcAft>
          </a:pPr>
          <a:r>
            <a:rPr lang="en-US" sz="3200" dirty="0" smtClean="0"/>
            <a:t>6, 7, 8, 9-10, 11-12 </a:t>
          </a:r>
        </a:p>
        <a:p>
          <a:pPr>
            <a:spcAft>
              <a:spcPts val="0"/>
            </a:spcAft>
          </a:pPr>
          <a:r>
            <a:rPr lang="en-US" sz="4400" dirty="0" smtClean="0"/>
            <a:t>ELA</a:t>
          </a:r>
        </a:p>
        <a:p>
          <a:pPr>
            <a:spcAft>
              <a:spcPts val="0"/>
            </a:spcAft>
          </a:pPr>
          <a:r>
            <a:rPr lang="en-US" sz="3100" dirty="0" smtClean="0"/>
            <a:t>Content</a:t>
          </a:r>
        </a:p>
        <a:p>
          <a:pPr>
            <a:spcAft>
              <a:spcPts val="0"/>
            </a:spcAft>
          </a:pPr>
          <a:endParaRPr lang="en-US" sz="3100" dirty="0" smtClean="0"/>
        </a:p>
      </dgm:t>
    </dgm:pt>
    <dgm:pt modelId="{A5693B94-6D9C-4D16-8DB7-6F9E01DB807D}" type="parTrans" cxnId="{D4DB73F1-AEAE-4296-8FBF-B3A1AD062246}">
      <dgm:prSet/>
      <dgm:spPr/>
      <dgm:t>
        <a:bodyPr/>
        <a:lstStyle/>
        <a:p>
          <a:endParaRPr lang="en-US"/>
        </a:p>
      </dgm:t>
    </dgm:pt>
    <dgm:pt modelId="{4DF9A784-C38D-411C-B074-C1F283B293AB}" type="sibTrans" cxnId="{D4DB73F1-AEAE-4296-8FBF-B3A1AD062246}">
      <dgm:prSet/>
      <dgm:spPr/>
      <dgm:t>
        <a:bodyPr/>
        <a:lstStyle/>
        <a:p>
          <a:endParaRPr lang="en-US"/>
        </a:p>
      </dgm:t>
    </dgm:pt>
    <dgm:pt modelId="{ABD50E68-AE22-4243-8483-425462883EC9}">
      <dgm:prSet phldrT="[Text]"/>
      <dgm:spPr>
        <a:solidFill>
          <a:srgbClr val="92D050"/>
        </a:solidFill>
        <a:ln>
          <a:noFill/>
        </a:ln>
      </dgm:spPr>
      <dgm:t>
        <a:bodyPr/>
        <a:lstStyle/>
        <a:p>
          <a:r>
            <a:rPr lang="en-US" dirty="0" smtClean="0"/>
            <a:t>6-8, 9-10, 11-12</a:t>
          </a:r>
        </a:p>
        <a:p>
          <a:r>
            <a:rPr lang="en-US" dirty="0" smtClean="0"/>
            <a:t>Literacy in History/Social Studies, Science, and Technical Subjects</a:t>
          </a:r>
        </a:p>
      </dgm:t>
    </dgm:pt>
    <dgm:pt modelId="{62B952E1-827E-4E65-A86D-3F0BDA51DEC9}" type="parTrans" cxnId="{E03F0DBF-97D1-4FF3-B2D0-61FD2E1B9DE8}">
      <dgm:prSet/>
      <dgm:spPr/>
      <dgm:t>
        <a:bodyPr/>
        <a:lstStyle/>
        <a:p>
          <a:endParaRPr lang="en-US"/>
        </a:p>
      </dgm:t>
    </dgm:pt>
    <dgm:pt modelId="{AC6D918C-955B-4DEA-9071-9C522536E98E}" type="sibTrans" cxnId="{E03F0DBF-97D1-4FF3-B2D0-61FD2E1B9DE8}">
      <dgm:prSet/>
      <dgm:spPr/>
      <dgm:t>
        <a:bodyPr/>
        <a:lstStyle/>
        <a:p>
          <a:endParaRPr lang="en-US"/>
        </a:p>
      </dgm:t>
    </dgm:pt>
    <dgm:pt modelId="{2BAF4C11-418C-4C29-807D-BE9ED4B92ADF}" type="pres">
      <dgm:prSet presAssocID="{17D63FF8-8ED7-47EB-B6E8-5C2529B54A25}" presName="composite" presStyleCnt="0">
        <dgm:presLayoutVars>
          <dgm:chMax val="1"/>
          <dgm:dir/>
          <dgm:resizeHandles val="exact"/>
        </dgm:presLayoutVars>
      </dgm:prSet>
      <dgm:spPr/>
      <dgm:t>
        <a:bodyPr/>
        <a:lstStyle/>
        <a:p>
          <a:endParaRPr lang="en-US"/>
        </a:p>
      </dgm:t>
    </dgm:pt>
    <dgm:pt modelId="{16614487-6272-4DF1-8EA9-599A3338335C}" type="pres">
      <dgm:prSet presAssocID="{706E81C0-A3EA-4825-B0A9-0EC3BC1B2BE9}" presName="roof" presStyleLbl="dkBgShp" presStyleIdx="0" presStyleCnt="2" custLinFactNeighborY="-5376"/>
      <dgm:spPr/>
      <dgm:t>
        <a:bodyPr/>
        <a:lstStyle/>
        <a:p>
          <a:endParaRPr lang="en-US"/>
        </a:p>
      </dgm:t>
    </dgm:pt>
    <dgm:pt modelId="{1B2FEC1F-9C19-4E96-9D19-21498B01B550}" type="pres">
      <dgm:prSet presAssocID="{706E81C0-A3EA-4825-B0A9-0EC3BC1B2BE9}" presName="pillars" presStyleCnt="0"/>
      <dgm:spPr/>
    </dgm:pt>
    <dgm:pt modelId="{153CA089-34A0-42E6-AFCC-62116BEDB60F}" type="pres">
      <dgm:prSet presAssocID="{706E81C0-A3EA-4825-B0A9-0EC3BC1B2BE9}" presName="pillar1" presStyleLbl="node1" presStyleIdx="0" presStyleCnt="3" custScaleY="94149" custLinFactNeighborY="-4224">
        <dgm:presLayoutVars>
          <dgm:bulletEnabled val="1"/>
        </dgm:presLayoutVars>
      </dgm:prSet>
      <dgm:spPr/>
      <dgm:t>
        <a:bodyPr/>
        <a:lstStyle/>
        <a:p>
          <a:endParaRPr lang="en-US"/>
        </a:p>
      </dgm:t>
    </dgm:pt>
    <dgm:pt modelId="{D44A3743-3944-4021-B392-53D26BCDBAA7}" type="pres">
      <dgm:prSet presAssocID="{0640F321-EC1C-4D19-9A8D-EBC7B11A2C7D}" presName="pillarX" presStyleLbl="node1" presStyleIdx="1" presStyleCnt="3" custScaleY="101215" custLinFactNeighborY="-691">
        <dgm:presLayoutVars>
          <dgm:bulletEnabled val="1"/>
        </dgm:presLayoutVars>
      </dgm:prSet>
      <dgm:spPr/>
      <dgm:t>
        <a:bodyPr/>
        <a:lstStyle/>
        <a:p>
          <a:endParaRPr lang="en-US"/>
        </a:p>
      </dgm:t>
    </dgm:pt>
    <dgm:pt modelId="{27AB35AC-3978-4B14-BA73-EF430D03A528}" type="pres">
      <dgm:prSet presAssocID="{ABD50E68-AE22-4243-8483-425462883EC9}" presName="pillarX" presStyleLbl="node1" presStyleIdx="2" presStyleCnt="3" custScaleY="93449" custLinFactNeighborY="-4574">
        <dgm:presLayoutVars>
          <dgm:bulletEnabled val="1"/>
        </dgm:presLayoutVars>
      </dgm:prSet>
      <dgm:spPr/>
      <dgm:t>
        <a:bodyPr/>
        <a:lstStyle/>
        <a:p>
          <a:endParaRPr lang="en-US"/>
        </a:p>
      </dgm:t>
    </dgm:pt>
    <dgm:pt modelId="{76F366E0-63EC-4C90-BD58-0875461DB41F}" type="pres">
      <dgm:prSet presAssocID="{706E81C0-A3EA-4825-B0A9-0EC3BC1B2BE9}" presName="base" presStyleLbl="dkBgShp" presStyleIdx="1" presStyleCnt="2" custScaleY="314747" custLinFactNeighborY="-29496"/>
      <dgm:spPr/>
    </dgm:pt>
  </dgm:ptLst>
  <dgm:cxnLst>
    <dgm:cxn modelId="{D4DB73F1-AEAE-4296-8FBF-B3A1AD062246}" srcId="{706E81C0-A3EA-4825-B0A9-0EC3BC1B2BE9}" destId="{0640F321-EC1C-4D19-9A8D-EBC7B11A2C7D}" srcOrd="1" destOrd="0" parTransId="{A5693B94-6D9C-4D16-8DB7-6F9E01DB807D}" sibTransId="{4DF9A784-C38D-411C-B074-C1F283B293AB}"/>
    <dgm:cxn modelId="{B5DEF769-2B30-4F39-AFB5-A0277BD3ABD8}" type="presOf" srcId="{44A84B17-FE59-43AB-98A4-45AFAECF36A0}" destId="{153CA089-34A0-42E6-AFCC-62116BEDB60F}" srcOrd="0" destOrd="0" presId="urn:microsoft.com/office/officeart/2005/8/layout/hList3"/>
    <dgm:cxn modelId="{9707D0BB-E4F9-4287-8912-3A0D0307CF46}" srcId="{706E81C0-A3EA-4825-B0A9-0EC3BC1B2BE9}" destId="{44A84B17-FE59-43AB-98A4-45AFAECF36A0}" srcOrd="0" destOrd="0" parTransId="{F171CDDA-AC96-4268-B5AB-A958835C4027}" sibTransId="{56A30692-4A0B-4061-A74E-7FEC82C90776}"/>
    <dgm:cxn modelId="{79219A07-1345-4877-8ADF-BCF705BBB7B1}" srcId="{17D63FF8-8ED7-47EB-B6E8-5C2529B54A25}" destId="{706E81C0-A3EA-4825-B0A9-0EC3BC1B2BE9}" srcOrd="0" destOrd="0" parTransId="{93EC9E3F-2F4D-404A-AD72-3AF5406461D1}" sibTransId="{15892BA6-238E-4F69-B359-5B2C16A43886}"/>
    <dgm:cxn modelId="{BE021E6B-3BC0-46AC-BB84-C7C7C2C7AEFF}" type="presOf" srcId="{ABD50E68-AE22-4243-8483-425462883EC9}" destId="{27AB35AC-3978-4B14-BA73-EF430D03A528}" srcOrd="0" destOrd="0" presId="urn:microsoft.com/office/officeart/2005/8/layout/hList3"/>
    <dgm:cxn modelId="{DF8ACA36-42E9-4F85-B459-91558792503F}" type="presOf" srcId="{706E81C0-A3EA-4825-B0A9-0EC3BC1B2BE9}" destId="{16614487-6272-4DF1-8EA9-599A3338335C}" srcOrd="0" destOrd="0" presId="urn:microsoft.com/office/officeart/2005/8/layout/hList3"/>
    <dgm:cxn modelId="{E03F0DBF-97D1-4FF3-B2D0-61FD2E1B9DE8}" srcId="{706E81C0-A3EA-4825-B0A9-0EC3BC1B2BE9}" destId="{ABD50E68-AE22-4243-8483-425462883EC9}" srcOrd="2" destOrd="0" parTransId="{62B952E1-827E-4E65-A86D-3F0BDA51DEC9}" sibTransId="{AC6D918C-955B-4DEA-9071-9C522536E98E}"/>
    <dgm:cxn modelId="{E5B03320-C7DD-4A46-A981-005BC0328A2C}" type="presOf" srcId="{0640F321-EC1C-4D19-9A8D-EBC7B11A2C7D}" destId="{D44A3743-3944-4021-B392-53D26BCDBAA7}" srcOrd="0" destOrd="0" presId="urn:microsoft.com/office/officeart/2005/8/layout/hList3"/>
    <dgm:cxn modelId="{6A3C3335-D951-40E7-9D80-DE9644B2D246}" type="presOf" srcId="{17D63FF8-8ED7-47EB-B6E8-5C2529B54A25}" destId="{2BAF4C11-418C-4C29-807D-BE9ED4B92ADF}" srcOrd="0" destOrd="0" presId="urn:microsoft.com/office/officeart/2005/8/layout/hList3"/>
    <dgm:cxn modelId="{170D5F53-9596-4F20-BF1F-B72AD09D14BD}" type="presParOf" srcId="{2BAF4C11-418C-4C29-807D-BE9ED4B92ADF}" destId="{16614487-6272-4DF1-8EA9-599A3338335C}" srcOrd="0" destOrd="0" presId="urn:microsoft.com/office/officeart/2005/8/layout/hList3"/>
    <dgm:cxn modelId="{8A5CE33F-FE28-4C45-AFFC-8E0FAD8C88B6}" type="presParOf" srcId="{2BAF4C11-418C-4C29-807D-BE9ED4B92ADF}" destId="{1B2FEC1F-9C19-4E96-9D19-21498B01B550}" srcOrd="1" destOrd="0" presId="urn:microsoft.com/office/officeart/2005/8/layout/hList3"/>
    <dgm:cxn modelId="{9F2A30CF-5D2E-44C6-AAA5-539B176A2A0C}" type="presParOf" srcId="{1B2FEC1F-9C19-4E96-9D19-21498B01B550}" destId="{153CA089-34A0-42E6-AFCC-62116BEDB60F}" srcOrd="0" destOrd="0" presId="urn:microsoft.com/office/officeart/2005/8/layout/hList3"/>
    <dgm:cxn modelId="{19377DD0-7E2C-48E4-860C-65C63993A4F1}" type="presParOf" srcId="{1B2FEC1F-9C19-4E96-9D19-21498B01B550}" destId="{D44A3743-3944-4021-B392-53D26BCDBAA7}" srcOrd="1" destOrd="0" presId="urn:microsoft.com/office/officeart/2005/8/layout/hList3"/>
    <dgm:cxn modelId="{D1D71B90-9831-42F8-A632-AEE3ED1E3B99}" type="presParOf" srcId="{1B2FEC1F-9C19-4E96-9D19-21498B01B550}" destId="{27AB35AC-3978-4B14-BA73-EF430D03A528}" srcOrd="2" destOrd="0" presId="urn:microsoft.com/office/officeart/2005/8/layout/hList3"/>
    <dgm:cxn modelId="{11486366-EB0B-4306-8787-A4BEADDA9CCD}" type="presParOf" srcId="{2BAF4C11-418C-4C29-807D-BE9ED4B92ADF}" destId="{76F366E0-63EC-4C90-BD58-0875461DB41F}" srcOrd="2" destOrd="0" presId="urn:microsoft.com/office/officeart/2005/8/layout/hList3"/>
  </dgm:cxnLst>
  <dgm:bg/>
  <dgm:whole/>
  <dgm:extLst>
    <a:ext uri="http://schemas.microsoft.com/office/drawing/2008/diagram">
      <dsp:dataModelExt xmlns="" xmlns:dsp="http://schemas.microsoft.com/office/drawing/2008/diagram" xmlns:a="http://schemas.openxmlformats.org/drawingml/2006/main" xmlns:dgm="http://schemas.openxmlformats.org/drawingml/2006/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37000" y="0"/>
            <a:ext cx="3011488" cy="46196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57EA546-E675-44CC-8DBD-6E9F69A9CE50}" type="datetimeFigureOut">
              <a:rPr lang="en-US"/>
              <a:pPr>
                <a:defRPr/>
              </a:pPr>
              <a:t>6/9/12</a:t>
            </a:fld>
            <a:endParaRPr lang="en-US"/>
          </a:p>
        </p:txBody>
      </p:sp>
      <p:sp>
        <p:nvSpPr>
          <p:cNvPr id="4" name="Footer Placeholder 3"/>
          <p:cNvSpPr>
            <a:spLocks noGrp="1"/>
          </p:cNvSpPr>
          <p:nvPr>
            <p:ph type="ftr" sz="quarter" idx="2"/>
          </p:nvPr>
        </p:nvSpPr>
        <p:spPr>
          <a:xfrm>
            <a:off x="0" y="8772525"/>
            <a:ext cx="3011488" cy="46196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F03510B-F073-4AF4-AC53-BDB0008DF7D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37000" y="0"/>
            <a:ext cx="3011488" cy="46196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E5C74A3-670C-4A26-AE8E-450E10BF1D92}" type="datetimeFigureOut">
              <a:rPr lang="en-US"/>
              <a:pPr>
                <a:defRPr/>
              </a:pPr>
              <a:t>6/9/12</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95325" y="4387850"/>
            <a:ext cx="5559425" cy="415607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72525"/>
            <a:ext cx="3011488" cy="46196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37000" y="8772525"/>
            <a:ext cx="3011488" cy="46196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0D6E00A-F3AF-4A78-A8CD-41F2CEFA21C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usny.nysed.gov/rttt/resources/bringing-the-common-core-to-life-download.html"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BA0C3D-21F2-458D-A394-EF0FE7F7C876}"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1"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bodyPr>
          <a:lstStyle/>
          <a:p>
            <a:pPr marL="0" lvl="1" fontAlgn="auto">
              <a:spcBef>
                <a:spcPts val="0"/>
              </a:spcBef>
              <a:spcAft>
                <a:spcPts val="600"/>
              </a:spcAft>
              <a:buClr>
                <a:srgbClr val="E4A11B"/>
              </a:buClr>
              <a:buSzPct val="75000"/>
              <a:defRPr/>
            </a:pPr>
            <a:r>
              <a:rPr lang="en-US" sz="800" b="1" dirty="0" smtClean="0">
                <a:solidFill>
                  <a:srgbClr val="1D91B1"/>
                </a:solidFill>
                <a:latin typeface="Arial" pitchFamily="-108" charset="0"/>
              </a:rPr>
              <a:t>K-12 Common Standards:</a:t>
            </a:r>
            <a:r>
              <a:rPr lang="en-US" sz="800" dirty="0" smtClean="0">
                <a:solidFill>
                  <a:srgbClr val="1D91B1"/>
                </a:solidFill>
                <a:latin typeface="Arial" pitchFamily="-108" charset="0"/>
              </a:rPr>
              <a:t> </a:t>
            </a:r>
          </a:p>
          <a:p>
            <a:pPr marL="461772" indent="-342900" fontAlgn="auto">
              <a:spcBef>
                <a:spcPts val="0"/>
              </a:spcBef>
              <a:spcAft>
                <a:spcPts val="600"/>
              </a:spcAft>
              <a:buClr>
                <a:srgbClr val="E4A11B"/>
              </a:buClr>
              <a:buSzPct val="75000"/>
              <a:buFont typeface="Arial" pitchFamily="34" charset="0"/>
              <a:buChar char="•"/>
              <a:defRPr/>
            </a:pPr>
            <a:r>
              <a:rPr lang="en-US" sz="800" dirty="0" smtClean="0">
                <a:solidFill>
                  <a:srgbClr val="6B6B6B"/>
                </a:solidFill>
                <a:latin typeface="Arial" pitchFamily="-108" charset="0"/>
              </a:rPr>
              <a:t>Core writing teams in English Language Arts and Mathematics (See </a:t>
            </a:r>
            <a:r>
              <a:rPr lang="en-US" sz="800" u="sng" dirty="0" smtClean="0">
                <a:solidFill>
                  <a:srgbClr val="0091B2"/>
                </a:solidFill>
                <a:latin typeface="Arial" pitchFamily="-108" charset="0"/>
              </a:rPr>
              <a:t>www.corestandards.org</a:t>
            </a:r>
            <a:r>
              <a:rPr lang="en-US" sz="800" dirty="0" smtClean="0">
                <a:solidFill>
                  <a:srgbClr val="6B6B6B"/>
                </a:solidFill>
                <a:latin typeface="Arial" pitchFamily="-108" charset="0"/>
              </a:rPr>
              <a:t> for list of team members) </a:t>
            </a:r>
          </a:p>
          <a:p>
            <a:pPr marL="461772" lvl="1" indent="-342900" fontAlgn="auto">
              <a:spcBef>
                <a:spcPts val="600"/>
              </a:spcBef>
              <a:spcAft>
                <a:spcPts val="600"/>
              </a:spcAft>
              <a:buClr>
                <a:srgbClr val="E4A11B"/>
              </a:buClr>
              <a:buSzPct val="75000"/>
              <a:buFont typeface="Arial" pitchFamily="34" charset="0"/>
              <a:buChar char="•"/>
              <a:defRPr/>
            </a:pPr>
            <a:r>
              <a:rPr lang="en-US" sz="800" dirty="0" smtClean="0">
                <a:solidFill>
                  <a:srgbClr val="6B6B6B"/>
                </a:solidFill>
                <a:latin typeface="Arial" pitchFamily="-108" charset="0"/>
              </a:rPr>
              <a:t>External and state feedback teams provided on-going feedback to writing teams throughout the process</a:t>
            </a:r>
          </a:p>
          <a:p>
            <a:pPr marL="461772" lvl="1" indent="-342900" fontAlgn="auto">
              <a:spcBef>
                <a:spcPts val="600"/>
              </a:spcBef>
              <a:spcAft>
                <a:spcPts val="600"/>
              </a:spcAft>
              <a:buClr>
                <a:srgbClr val="E4A11B"/>
              </a:buClr>
              <a:buSzPct val="75000"/>
              <a:buFont typeface="Arial" pitchFamily="34" charset="0"/>
              <a:buChar char="•"/>
              <a:defRPr/>
            </a:pPr>
            <a:r>
              <a:rPr lang="en-US" sz="800" dirty="0" smtClean="0">
                <a:solidFill>
                  <a:srgbClr val="6B6B6B"/>
                </a:solidFill>
                <a:latin typeface="Arial" pitchFamily="-108" charset="0"/>
              </a:rPr>
              <a:t>Draft K-12 standards were released for public comment on March 10, 2010; 9,600 comments received </a:t>
            </a:r>
          </a:p>
          <a:p>
            <a:pPr marL="461772" lvl="1" indent="-342900" fontAlgn="auto">
              <a:spcBef>
                <a:spcPts val="600"/>
              </a:spcBef>
              <a:spcAft>
                <a:spcPts val="600"/>
              </a:spcAft>
              <a:buClr>
                <a:srgbClr val="E4A11B"/>
              </a:buClr>
              <a:buSzPct val="75000"/>
              <a:buFont typeface="Arial" pitchFamily="34" charset="0"/>
              <a:buChar char="•"/>
              <a:defRPr/>
            </a:pPr>
            <a:r>
              <a:rPr lang="en-US" sz="800" dirty="0" smtClean="0">
                <a:solidFill>
                  <a:srgbClr val="6B6B6B"/>
                </a:solidFill>
                <a:latin typeface="Arial" pitchFamily="-108" charset="0"/>
              </a:rPr>
              <a:t>Validation Committee of leading experts reviews standards</a:t>
            </a:r>
          </a:p>
          <a:p>
            <a:pPr marL="461772" lvl="1" indent="-342900" fontAlgn="auto">
              <a:spcBef>
                <a:spcPts val="600"/>
              </a:spcBef>
              <a:spcAft>
                <a:spcPts val="0"/>
              </a:spcAft>
              <a:buClr>
                <a:srgbClr val="E4A11B"/>
              </a:buClr>
              <a:buSzPct val="75000"/>
              <a:buFont typeface="Arial" pitchFamily="34" charset="0"/>
              <a:buChar char="•"/>
              <a:defRPr/>
            </a:pPr>
            <a:r>
              <a:rPr lang="en-US" sz="800" b="1" dirty="0" smtClean="0">
                <a:solidFill>
                  <a:srgbClr val="1D91B1"/>
                </a:solidFill>
                <a:latin typeface="Arial" pitchFamily="-108" charset="0"/>
              </a:rPr>
              <a:t>Final standards were released </a:t>
            </a:r>
            <a:r>
              <a:rPr lang="en-US" sz="800" b="1" u="sng" dirty="0" smtClean="0">
                <a:solidFill>
                  <a:srgbClr val="1D91B1"/>
                </a:solidFill>
                <a:latin typeface="Arial" pitchFamily="-108" charset="0"/>
              </a:rPr>
              <a:t>June 2, 2010 </a:t>
            </a:r>
            <a:endParaRPr lang="en-US" sz="800" u="sng" dirty="0" smtClean="0">
              <a:solidFill>
                <a:srgbClr val="6B6B6B"/>
              </a:solidFill>
              <a:latin typeface="Arial" pitchFamily="-108" charset="0"/>
            </a:endParaRPr>
          </a:p>
          <a:p>
            <a:pPr eaLnBrk="1" fontAlgn="auto" hangingPunct="1">
              <a:spcBef>
                <a:spcPct val="0"/>
              </a:spcBef>
              <a:spcAft>
                <a:spcPts val="0"/>
              </a:spcAft>
              <a:defRPr/>
            </a:pPr>
            <a:endParaRPr lang="en-US" sz="800" dirty="0" smtClean="0"/>
          </a:p>
        </p:txBody>
      </p:sp>
      <p:sp>
        <p:nvSpPr>
          <p:cNvPr id="143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060B99-A1CC-4C8F-8959-845D9B0D0285}" type="slidenum">
              <a:rPr lang="en-US" smtClean="0">
                <a:latin typeface="Arial" charset="0"/>
              </a:rPr>
              <a:pPr fontAlgn="base">
                <a:spcBef>
                  <a:spcPct val="0"/>
                </a:spcBef>
                <a:spcAft>
                  <a:spcPct val="0"/>
                </a:spcAft>
              </a:pPr>
              <a:t>11</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09"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Text Complexity and qualitative and quantitative complexity matter a lot…</a:t>
            </a:r>
          </a:p>
        </p:txBody>
      </p:sp>
      <p:sp>
        <p:nvSpPr>
          <p:cNvPr id="145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1FC486-1154-45EE-A557-BE2CD99C4524}" type="slidenum">
              <a:rPr lang="en-US" smtClean="0">
                <a:latin typeface="Arial" charset="0"/>
              </a:rPr>
              <a:pPr fontAlgn="base">
                <a:spcBef>
                  <a:spcPct val="0"/>
                </a:spcBef>
                <a:spcAft>
                  <a:spcPct val="0"/>
                </a:spcAft>
              </a:pPr>
              <a:t>12</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7"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Do I have the scores from these countries?</a:t>
            </a:r>
            <a:r>
              <a:rPr lang="en-US" baseline="0" dirty="0" smtClean="0"/>
              <a:t>  No.  Do I have examples of standards from these countries? No.  </a:t>
            </a:r>
            <a:endParaRPr lang="en-US" dirty="0" smtClean="0"/>
          </a:p>
        </p:txBody>
      </p:sp>
      <p:sp>
        <p:nvSpPr>
          <p:cNvPr id="147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E9CC27-37DB-49D1-9B5C-51E03884BDB0}" type="slidenum">
              <a:rPr lang="en-US" smtClean="0">
                <a:latin typeface="Arial" charset="0"/>
              </a:rPr>
              <a:pPr fontAlgn="base">
                <a:spcBef>
                  <a:spcPct val="0"/>
                </a:spcBef>
                <a:spcAft>
                  <a:spcPct val="0"/>
                </a:spcAft>
              </a:pPr>
              <a:t>13</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5"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9507"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709B561C-0D34-4642-B4E2-26DD49575D87}" type="datetime1">
              <a:rPr lang="en-US" smtClean="0">
                <a:latin typeface="Arial" charset="0"/>
              </a:rPr>
              <a:pPr fontAlgn="base">
                <a:spcBef>
                  <a:spcPct val="0"/>
                </a:spcBef>
                <a:spcAft>
                  <a:spcPct val="0"/>
                </a:spcAft>
              </a:pPr>
              <a:t>6/9/12</a:t>
            </a:fld>
            <a:endParaRPr lang="en-US" smtClean="0">
              <a:latin typeface="Arial" charset="0"/>
            </a:endParaRPr>
          </a:p>
        </p:txBody>
      </p:sp>
      <p:sp>
        <p:nvSpPr>
          <p:cNvPr id="149508"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
        <p:nvSpPr>
          <p:cNvPr id="149509" name="Slide Number Placeholder 5"/>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73E4B1-CE20-49BE-AEF4-432EFCFC87B1}" type="slidenum">
              <a:rPr lang="en-US" smtClean="0">
                <a:latin typeface="Arial" charset="0"/>
              </a:rPr>
              <a:pPr fontAlgn="base">
                <a:spcBef>
                  <a:spcPct val="0"/>
                </a:spcBef>
                <a:spcAft>
                  <a:spcPct val="0"/>
                </a:spcAft>
              </a:pPr>
              <a:t>14</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3"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Reading:  </a:t>
            </a:r>
            <a:r>
              <a:rPr lang="en-US" dirty="0" smtClean="0"/>
              <a:t>All grade levels will be spending more time with informational text. Text complexity, we will be digging deer into this BUZZ word later</a:t>
            </a:r>
            <a:r>
              <a:rPr lang="en-US" baseline="0" dirty="0" smtClean="0"/>
              <a:t> on. </a:t>
            </a:r>
            <a:endParaRPr lang="en-US" dirty="0" smtClean="0"/>
          </a:p>
          <a:p>
            <a:pPr eaLnBrk="1" hangingPunct="1">
              <a:spcBef>
                <a:spcPct val="0"/>
              </a:spcBef>
            </a:pPr>
            <a:endParaRPr lang="en-US" dirty="0" smtClean="0"/>
          </a:p>
          <a:p>
            <a:pPr eaLnBrk="1" hangingPunct="1">
              <a:spcBef>
                <a:spcPct val="0"/>
              </a:spcBef>
            </a:pPr>
            <a:r>
              <a:rPr lang="en-US" b="1" dirty="0" smtClean="0"/>
              <a:t>Writing:  </a:t>
            </a:r>
            <a:r>
              <a:rPr lang="en-US" dirty="0" smtClean="0"/>
              <a:t>All grade levels including kindergarten will be writing more of the argument and explanatory writing. This may include opinions…reports etc.</a:t>
            </a:r>
          </a:p>
          <a:p>
            <a:pPr eaLnBrk="1" hangingPunct="1">
              <a:spcBef>
                <a:spcPct val="0"/>
              </a:spcBef>
            </a:pPr>
            <a:endParaRPr lang="en-US" dirty="0" smtClean="0"/>
          </a:p>
          <a:p>
            <a:pPr eaLnBrk="1" hangingPunct="1">
              <a:spcBef>
                <a:spcPct val="0"/>
              </a:spcBef>
            </a:pPr>
            <a:r>
              <a:rPr lang="en-US" b="1" dirty="0" smtClean="0"/>
              <a:t>Speaking and Listening:  </a:t>
            </a:r>
            <a:r>
              <a:rPr lang="en-US" dirty="0" smtClean="0"/>
              <a:t>The ability for students to participate effectively in large and small group discussions. Using the conventions of discussion, and the ability to present information using digital tools is embedded throughout the document at all grade levels.</a:t>
            </a:r>
          </a:p>
          <a:p>
            <a:pPr eaLnBrk="1" hangingPunct="1">
              <a:spcBef>
                <a:spcPct val="0"/>
              </a:spcBef>
            </a:pPr>
            <a:endParaRPr lang="en-US" dirty="0" smtClean="0"/>
          </a:p>
          <a:p>
            <a:pPr eaLnBrk="1" hangingPunct="1">
              <a:spcBef>
                <a:spcPct val="0"/>
              </a:spcBef>
            </a:pPr>
            <a:r>
              <a:rPr lang="en-US" b="1" dirty="0" smtClean="0"/>
              <a:t>Language:</a:t>
            </a:r>
            <a:r>
              <a:rPr lang="en-US" dirty="0" smtClean="0"/>
              <a:t>  Use of correct register of language – informal and formal, in both speaking and writing.</a:t>
            </a:r>
          </a:p>
        </p:txBody>
      </p:sp>
      <p:sp>
        <p:nvSpPr>
          <p:cNvPr id="151555"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9A029B98-9C6F-4F3D-9785-5AE895B818A4}" type="datetime1">
              <a:rPr lang="en-US" smtClean="0">
                <a:latin typeface="Arial" charset="0"/>
              </a:rPr>
              <a:pPr fontAlgn="base">
                <a:spcBef>
                  <a:spcPct val="0"/>
                </a:spcBef>
                <a:spcAft>
                  <a:spcPct val="0"/>
                </a:spcAft>
              </a:pPr>
              <a:t>6/9/12</a:t>
            </a:fld>
            <a:endParaRPr lang="en-US" smtClean="0">
              <a:latin typeface="Arial" charset="0"/>
            </a:endParaRPr>
          </a:p>
        </p:txBody>
      </p:sp>
      <p:sp>
        <p:nvSpPr>
          <p:cNvPr id="151556"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
        <p:nvSpPr>
          <p:cNvPr id="151557" name="Slide Number Placeholder 5"/>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947E93-724D-4DC9-90D2-22C8E1EAAEE0}" type="slidenum">
              <a:rPr lang="en-US" smtClean="0">
                <a:latin typeface="Arial" charset="0"/>
              </a:rPr>
              <a:pPr fontAlgn="base">
                <a:spcBef>
                  <a:spcPct val="0"/>
                </a:spcBef>
                <a:spcAft>
                  <a:spcPct val="0"/>
                </a:spcAft>
              </a:pPr>
              <a:t>15</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Presenter: 	</a:t>
            </a:r>
          </a:p>
          <a:p>
            <a:pPr eaLnBrk="1" hangingPunct="1">
              <a:spcBef>
                <a:spcPct val="0"/>
              </a:spcBef>
            </a:pPr>
            <a:r>
              <a:rPr lang="en-US" smtClean="0"/>
              <a:t>The 2010 English Language Arts Standards outline clear expectations for all teachers and their roles in the teaching of reading and writing in all content areas.</a:t>
            </a:r>
          </a:p>
          <a:p>
            <a:pPr eaLnBrk="1" hangingPunct="1">
              <a:spcBef>
                <a:spcPct val="0"/>
              </a:spcBef>
            </a:pPr>
            <a:endParaRPr lang="en-US" smtClean="0"/>
          </a:p>
        </p:txBody>
      </p:sp>
      <p:sp>
        <p:nvSpPr>
          <p:cNvPr id="153603"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DE5EEC5A-B5C5-4249-8A26-F91FD6599FA1}" type="datetime1">
              <a:rPr lang="en-US" smtClean="0">
                <a:latin typeface="Arial" charset="0"/>
              </a:rPr>
              <a:pPr fontAlgn="base">
                <a:spcBef>
                  <a:spcPct val="0"/>
                </a:spcBef>
                <a:spcAft>
                  <a:spcPct val="0"/>
                </a:spcAft>
              </a:pPr>
              <a:t>6/9/12</a:t>
            </a:fld>
            <a:endParaRPr lang="en-US" smtClean="0">
              <a:latin typeface="Arial" charset="0"/>
            </a:endParaRPr>
          </a:p>
        </p:txBody>
      </p:sp>
      <p:sp>
        <p:nvSpPr>
          <p:cNvPr id="153604"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
        <p:nvSpPr>
          <p:cNvPr id="153605" name="Slide Number Placeholder 5"/>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BAA6A9-D275-47D7-AC4A-8932A1B0B27A}" type="slidenum">
              <a:rPr lang="en-US" smtClean="0">
                <a:latin typeface="Arial" charset="0"/>
              </a:rPr>
              <a:pPr fontAlgn="base">
                <a:spcBef>
                  <a:spcPct val="0"/>
                </a:spcBef>
                <a:spcAft>
                  <a:spcPct val="0"/>
                </a:spcAft>
              </a:pPr>
              <a:t>16</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49" name="Slide Image Placeholder 1"/>
          <p:cNvSpPr>
            <a:spLocks noGrp="1" noRot="1" noChangeAspect="1"/>
          </p:cNvSpPr>
          <p:nvPr>
            <p:ph type="sldImg"/>
          </p:nvPr>
        </p:nvSpPr>
        <p:spPr bwMode="auto">
          <a:noFill/>
          <a:ln>
            <a:solidFill>
              <a:srgbClr val="000000"/>
            </a:solidFill>
            <a:miter lim="800000"/>
            <a:headEnd/>
            <a:tailEnd/>
          </a:ln>
        </p:spPr>
      </p:sp>
      <p:sp>
        <p:nvSpPr>
          <p:cNvPr id="155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Link will take you to a site. The video is Part 4 Introduction to the Common Core Standards</a:t>
            </a:r>
          </a:p>
          <a:p>
            <a:pPr eaLnBrk="1" hangingPunct="1">
              <a:spcBef>
                <a:spcPct val="0"/>
              </a:spcBef>
            </a:pPr>
            <a:endParaRPr lang="en-US" dirty="0" smtClean="0"/>
          </a:p>
          <a:p>
            <a:pPr eaLnBrk="1" hangingPunct="1">
              <a:spcBef>
                <a:spcPct val="0"/>
              </a:spcBef>
            </a:pPr>
            <a:r>
              <a:rPr lang="en-US" dirty="0" smtClean="0"/>
              <a:t>David Coleman</a:t>
            </a:r>
          </a:p>
          <a:p>
            <a:pPr eaLnBrk="1" hangingPunct="1">
              <a:spcBef>
                <a:spcPct val="0"/>
              </a:spcBef>
            </a:pPr>
            <a:r>
              <a:rPr lang="en-US" b="1" dirty="0" smtClean="0"/>
              <a:t>Founder and CEO – Student Achievement Partners</a:t>
            </a:r>
            <a:r>
              <a:rPr lang="en-US" dirty="0" smtClean="0"/>
              <a:t/>
            </a:r>
            <a:br>
              <a:rPr lang="en-US" dirty="0" smtClean="0"/>
            </a:br>
            <a:r>
              <a:rPr lang="en-US" dirty="0" smtClean="0"/>
              <a:t>David Coleman is founder and CEO of Student Achievement Partners, LLC, an organization that assembles leading thinkers and researchers to design actions to substantially improve student achievement. Most recently, he and Jason </a:t>
            </a:r>
            <a:r>
              <a:rPr lang="en-US" dirty="0" err="1" smtClean="0"/>
              <a:t>Zimba</a:t>
            </a:r>
            <a:r>
              <a:rPr lang="en-US" dirty="0" smtClean="0"/>
              <a:t> of Student Achievement Partners played a lead role in developing the Common Core State Standards in math and literacy. The two also founded the Grow Network – acquired by McGraw-Hill in 2005 – which has become the nation’s leader in assessment reporting and customized instructional materials.</a:t>
            </a:r>
          </a:p>
          <a:p>
            <a:pPr eaLnBrk="1" hangingPunct="1">
              <a:spcBef>
                <a:spcPct val="0"/>
              </a:spcBef>
            </a:pPr>
            <a:r>
              <a:rPr lang="en-US" dirty="0" smtClean="0"/>
              <a:t>Coleman spent five years at McKinsey &amp; Company, where his work focused on health care, financial institutions, and pro bono service to education. He is a Rhodes Scholar and a graduate of Yale University, Oxford University, and Cambridge University</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r>
              <a:rPr lang="en-US" u="sng" dirty="0" smtClean="0">
                <a:hlinkClick r:id="rId3"/>
              </a:rPr>
              <a:t>http://usny.nysed.gov/rttt/resources/bringing-the-common-core-to-life-download.html</a:t>
            </a:r>
            <a:r>
              <a:rPr lang="en-US" dirty="0" smtClean="0"/>
              <a:t> </a:t>
            </a:r>
          </a:p>
          <a:p>
            <a:pPr eaLnBrk="1" hangingPunct="1">
              <a:spcBef>
                <a:spcPct val="0"/>
              </a:spcBef>
            </a:pPr>
            <a:endParaRPr lang="en-US" dirty="0" smtClean="0"/>
          </a:p>
          <a:p>
            <a:pPr eaLnBrk="1" hangingPunct="1">
              <a:spcBef>
                <a:spcPct val="0"/>
              </a:spcBef>
            </a:pPr>
            <a:r>
              <a:rPr lang="en-US" dirty="0" smtClean="0"/>
              <a:t>Have participants</a:t>
            </a:r>
            <a:r>
              <a:rPr lang="en-US" baseline="0" dirty="0" smtClean="0"/>
              <a:t> take notes on what they think are the KEY POINTS of each INSTRUCTIONAL SHIFT: compare them to each slide. </a:t>
            </a:r>
            <a:endParaRPr lang="en-US" dirty="0" smtClean="0"/>
          </a:p>
          <a:p>
            <a:pPr eaLnBrk="1" hangingPunct="1">
              <a:spcBef>
                <a:spcPct val="0"/>
              </a:spcBef>
            </a:pPr>
            <a:endParaRPr lang="en-US" dirty="0" smtClean="0"/>
          </a:p>
        </p:txBody>
      </p:sp>
      <p:sp>
        <p:nvSpPr>
          <p:cNvPr id="491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7007EC-195D-4788-BB88-77B860C3E5A8}" type="slidenum">
              <a:rPr lang="en-US"/>
              <a:pPr fontAlgn="base">
                <a:spcBef>
                  <a:spcPct val="0"/>
                </a:spcBef>
                <a:spcAft>
                  <a:spcPct val="0"/>
                </a:spcAft>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7"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Students read a balance of informational and literacy texts. Elementary school classrooms are, therefore, places where students access the world-science, social studies, the arts and literature- through</a:t>
            </a:r>
          </a:p>
          <a:p>
            <a:pPr eaLnBrk="1" hangingPunct="1">
              <a:spcBef>
                <a:spcPct val="0"/>
              </a:spcBef>
            </a:pPr>
            <a:r>
              <a:rPr lang="en-US" smtClean="0"/>
              <a:t>text.  At least 50% of what students read is informational.</a:t>
            </a:r>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EEB80D-4A33-41E9-9232-10B0DF13A296}" type="slidenum">
              <a:rPr lang="en-US"/>
              <a:pPr fontAlgn="base">
                <a:spcBef>
                  <a:spcPct val="0"/>
                </a:spcBef>
                <a:spcAft>
                  <a:spcPct val="0"/>
                </a:spcAft>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5"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Content area teachers outside of the ELA classroom emphasize literacy experiences in their planning and instruction.  Students learn through domain-specific texts in science, social studies and technical subject classrooms.</a:t>
            </a:r>
          </a:p>
        </p:txBody>
      </p:sp>
      <p:sp>
        <p:nvSpPr>
          <p:cNvPr id="532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0E1AB4-CC99-47C0-8A92-35863FD52A13}" type="slidenum">
              <a:rPr lang="en-US"/>
              <a:pPr fontAlgn="base">
                <a:spcBef>
                  <a:spcPct val="0"/>
                </a:spcBef>
                <a:spcAft>
                  <a:spcPct val="0"/>
                </a:spcAft>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3"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order to prepare for the complexity of college and career ready texts, each grade level requires a “step” of growth on the “staircase”. Students read the central, grade appropriate text around which instruction is centered.  Teachers create more time and space in the curriculum for close careful reading of text. </a:t>
            </a:r>
          </a:p>
          <a:p>
            <a:pPr eaLnBrk="1" hangingPunct="1">
              <a:spcBef>
                <a:spcPct val="0"/>
              </a:spcBef>
            </a:pPr>
            <a:endParaRPr lang="en-US" smtClean="0"/>
          </a:p>
          <a:p>
            <a:pPr eaLnBrk="1" hangingPunct="1">
              <a:spcBef>
                <a:spcPct val="0"/>
              </a:spcBef>
            </a:pPr>
            <a:r>
              <a:rPr lang="en-US" smtClean="0"/>
              <a:t>If the standards were to be imagined as a spiraling staircase, text complexity could be represented by the individual steps that one climbs with increasing difficulty to reach the top – College and Career Readiness.</a:t>
            </a:r>
          </a:p>
          <a:p>
            <a:pPr eaLnBrk="1" hangingPunct="1">
              <a:spcBef>
                <a:spcPct val="0"/>
              </a:spcBef>
            </a:pPr>
            <a:endParaRPr lang="en-US" smtClean="0"/>
          </a:p>
          <a:p>
            <a:pPr eaLnBrk="1" hangingPunct="1">
              <a:spcBef>
                <a:spcPct val="0"/>
              </a:spcBef>
            </a:pPr>
            <a:r>
              <a:rPr lang="en-US" smtClean="0"/>
              <a:t>In my district, we are implementing a new instructional model, Gradual Release of Responsibility, that lends itself toward this particular instructional shift.  Modeling reading and thinking processes is very important.. Too often we assume students, especially in high school, know HOW to figure things out..because we as adult experts do it without thinking.</a:t>
            </a:r>
          </a:p>
          <a:p>
            <a:pPr eaLnBrk="1" hangingPunct="1">
              <a:spcBef>
                <a:spcPct val="0"/>
              </a:spcBef>
            </a:pPr>
            <a:r>
              <a:rPr lang="en-US" smtClean="0"/>
              <a:t>For example, earlier this summer my 7-year-old son and I were watching Ironman 2.  The opening scene has an old Russian man watching Tony Stark on the t.v… he and his son are living in abject poverty, and as the father dies, he says, “That should have been you.”  And I say, “Ah ha! I bet that guy worked with Tony’s dad and had something to do with the arc technology!”  My son looked at me and said, “HOW do you know that?”  LIGHTBULB!  TEACHING MOMENT!  I paused the video and explained how all of my prior knowledge from Ironman 1 and the Avengers led me to INFER what was going to happen.. I also explained how all stories have a conflict, and I can use what I know to make connections.. How many of us just ASSUME students know how to do that?  I essentially MODELED my thought process for coming to a conclusion.  </a:t>
            </a:r>
          </a:p>
        </p:txBody>
      </p:sp>
      <p:sp>
        <p:nvSpPr>
          <p:cNvPr id="552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2415B8-0853-4686-81B8-F7AA0B1A55C8}" type="slidenum">
              <a:rPr lang="en-US"/>
              <a:pPr fontAlgn="base">
                <a:spcBef>
                  <a:spcPct val="0"/>
                </a:spcBef>
                <a:spcAft>
                  <a:spcPct val="0"/>
                </a:spcAft>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Introductions:  </a:t>
            </a:r>
          </a:p>
          <a:p>
            <a:pPr eaLnBrk="1" hangingPunct="1">
              <a:spcBef>
                <a:spcPct val="0"/>
              </a:spcBef>
              <a:buFontTx/>
              <a:buChar char="•"/>
            </a:pPr>
            <a:r>
              <a:rPr lang="en-US" dirty="0" smtClean="0"/>
              <a:t>Introduce self and presenters </a:t>
            </a:r>
          </a:p>
          <a:p>
            <a:pPr eaLnBrk="1" hangingPunct="1">
              <a:spcBef>
                <a:spcPct val="0"/>
              </a:spcBef>
              <a:buFontTx/>
              <a:buChar char="•"/>
            </a:pPr>
            <a:r>
              <a:rPr lang="en-US" dirty="0" smtClean="0"/>
              <a:t>Ice Breaker – Presenter Choice</a:t>
            </a:r>
          </a:p>
          <a:p>
            <a:pPr eaLnBrk="1" hangingPunct="1">
              <a:spcBef>
                <a:spcPct val="0"/>
              </a:spcBef>
              <a:buFontTx/>
              <a:buChar char="•"/>
            </a:pPr>
            <a:r>
              <a:rPr lang="en-US" dirty="0" smtClean="0"/>
              <a:t>Norms-on the tables</a:t>
            </a:r>
          </a:p>
          <a:p>
            <a:pPr eaLnBrk="1" hangingPunct="1">
              <a:spcBef>
                <a:spcPct val="0"/>
              </a:spcBef>
              <a:buFontTx/>
              <a:buChar char="•"/>
            </a:pPr>
            <a:r>
              <a:rPr lang="en-US" dirty="0" smtClean="0"/>
              <a:t>Logistics-Restrooms, Breaks, Lunch</a:t>
            </a:r>
          </a:p>
          <a:p>
            <a:pPr eaLnBrk="1" hangingPunct="1">
              <a:spcBef>
                <a:spcPct val="0"/>
              </a:spcBef>
              <a:buFontTx/>
              <a:buChar char="•"/>
            </a:pPr>
            <a:endParaRPr lang="en-US" dirty="0"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416DA3-174B-4BFA-BBAF-DF2D9D37B58B}" type="slidenum">
              <a:rPr lang="en-US" smtClean="0">
                <a:latin typeface="Arial" charset="0"/>
              </a:rPr>
              <a:pPr fontAlgn="base">
                <a:spcBef>
                  <a:spcPct val="0"/>
                </a:spcBef>
                <a:spcAft>
                  <a:spcPct val="0"/>
                </a:spcAft>
              </a:pPr>
              <a:t>2</a:t>
            </a:fld>
            <a:endParaRPr lang="en-US" smtClean="0">
              <a:latin typeface="Arial" charset="0"/>
            </a:endParaRPr>
          </a:p>
        </p:txBody>
      </p:sp>
      <p:sp>
        <p:nvSpPr>
          <p:cNvPr id="2560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EDB398E7-0B4F-4FBA-B324-0A55BD3BB747}" type="datetime1">
              <a:rPr lang="en-US" smtClean="0">
                <a:latin typeface="Arial" charset="0"/>
              </a:rPr>
              <a:pPr fontAlgn="base">
                <a:spcBef>
                  <a:spcPct val="0"/>
                </a:spcBef>
                <a:spcAft>
                  <a:spcPct val="0"/>
                </a:spcAft>
              </a:pPr>
              <a:t>6/9/12</a:t>
            </a:fld>
            <a:endParaRPr lang="en-US" smtClean="0">
              <a:latin typeface="Arial" charset="0"/>
            </a:endParaRPr>
          </a:p>
        </p:txBody>
      </p:sp>
      <p:sp>
        <p:nvSpPr>
          <p:cNvPr id="2560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1"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order to prepare for the complexity of college and career ready texts, each grade level requires a “step” of growth on the “staircase”. Students read the central, grade appropriate text around which instruction is centered.  Teachers create more time and space in the curriculum for close careful reading of text. </a:t>
            </a:r>
          </a:p>
        </p:txBody>
      </p:sp>
      <p:sp>
        <p:nvSpPr>
          <p:cNvPr id="57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BD24A-1044-4DC5-ACF5-20DE48E83E51}" type="slidenum">
              <a:rPr lang="en-US"/>
              <a:pPr fontAlgn="base">
                <a:spcBef>
                  <a:spcPct val="0"/>
                </a:spcBef>
                <a:spcAft>
                  <a:spcPct val="0"/>
                </a:spcAft>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89"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Writing needs to emphasize use of evidence to inform or make an argument rather than personal narratives and other forms of decontextualized prompts.  While the narrative still has an important role, students develop skills through written arguments that respond to the ideas, events, facts, and arguments presented in the texts they read. </a:t>
            </a:r>
          </a:p>
        </p:txBody>
      </p:sp>
      <p:sp>
        <p:nvSpPr>
          <p:cNvPr id="593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49962B-C1E0-4F51-8A3A-0950585013E9}" type="slidenum">
              <a:rPr lang="en-US"/>
              <a:pPr fontAlgn="base">
                <a:spcBef>
                  <a:spcPct val="0"/>
                </a:spcBef>
                <a:spcAft>
                  <a:spcPct val="0"/>
                </a:spcAft>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7" name="Slide Image Placeholder 1"/>
          <p:cNvSpPr>
            <a:spLocks noGrp="1" noRot="1" noChangeAspect="1" noTextEdit="1"/>
          </p:cNvSpPr>
          <p:nvPr>
            <p:ph type="sldImg"/>
          </p:nvPr>
        </p:nvSpPr>
        <p:spPr bwMode="auto">
          <a:noFill/>
          <a:ln>
            <a:solidFill>
              <a:srgbClr val="000000"/>
            </a:solidFill>
            <a:miter lim="800000"/>
            <a:headEnd/>
            <a:tailEnd/>
          </a:ln>
        </p:spPr>
      </p:sp>
      <p:sp>
        <p:nvSpPr>
          <p:cNvPr id="167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Students constantly build vocabulary they need to access grade level complex texts by focusing strategically on comprehension of pivotal words (such as “discourse,” “generation,” “theory,” and “principled” and less on literary terms (such as “onomatopoeia” and ”theme”) Teachers constantly insist that students use academic words in speaking and writing. </a:t>
            </a:r>
          </a:p>
          <a:p>
            <a:pPr eaLnBrk="1" hangingPunct="1">
              <a:spcBef>
                <a:spcPct val="0"/>
              </a:spcBef>
            </a:pPr>
            <a:r>
              <a:rPr lang="en-US" smtClean="0"/>
              <a:t>Take a few minutes to reflect on which instructional shift is going to impact YOU and YOUR STUDENTS THE MOST… why?  Share.</a:t>
            </a:r>
          </a:p>
          <a:p>
            <a:pPr eaLnBrk="1" hangingPunct="1">
              <a:spcBef>
                <a:spcPct val="0"/>
              </a:spcBef>
            </a:pPr>
            <a:endParaRPr lang="en-US" smtClean="0"/>
          </a:p>
          <a:p>
            <a:pPr eaLnBrk="1" hangingPunct="1">
              <a:spcBef>
                <a:spcPct val="0"/>
              </a:spcBef>
            </a:pPr>
            <a:r>
              <a:rPr lang="en-US" smtClean="0"/>
              <a:t>BREAK TIME!  </a:t>
            </a:r>
            <a:r>
              <a:rPr lang="en-US" smtClean="0">
                <a:sym typeface="Wingdings" pitchFamily="2" charset="2"/>
              </a:rPr>
              <a:t>  </a:t>
            </a:r>
            <a:endParaRPr lang="en-US" smtClean="0"/>
          </a:p>
        </p:txBody>
      </p:sp>
      <p:sp>
        <p:nvSpPr>
          <p:cNvPr id="614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859B72-926E-4B8A-88CE-583D6AC3110F}" type="slidenum">
              <a:rPr lang="en-US"/>
              <a:pPr fontAlgn="base">
                <a:spcBef>
                  <a:spcPct val="0"/>
                </a:spcBef>
                <a:spcAft>
                  <a:spcPct val="0"/>
                </a:spcAft>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5"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following slides share the framework and basic tenets of the 2010 ELAS.</a:t>
            </a:r>
          </a:p>
          <a:p>
            <a:pPr eaLnBrk="1" hangingPunct="1">
              <a:spcBef>
                <a:spcPct val="0"/>
              </a:spcBef>
            </a:pPr>
            <a:r>
              <a:rPr lang="en-US" smtClean="0"/>
              <a:t>DO THE TREASURE HUNT!  Using the INTRODUCTION</a:t>
            </a:r>
          </a:p>
          <a:p>
            <a:pPr eaLnBrk="1" hangingPunct="1">
              <a:spcBef>
                <a:spcPct val="0"/>
              </a:spcBef>
            </a:pPr>
            <a:endParaRPr lang="en-US" smtClean="0"/>
          </a:p>
        </p:txBody>
      </p:sp>
      <p:sp>
        <p:nvSpPr>
          <p:cNvPr id="169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7D4AEE-B262-48D0-97E1-619174D47944}" type="slidenum">
              <a:rPr lang="en-US" smtClean="0">
                <a:latin typeface="Arial" charset="0"/>
              </a:rPr>
              <a:pPr fontAlgn="base">
                <a:spcBef>
                  <a:spcPct val="0"/>
                </a:spcBef>
                <a:spcAft>
                  <a:spcPct val="0"/>
                </a:spcAft>
              </a:pPr>
              <a:t>24</a:t>
            </a:fld>
            <a:endParaRPr lang="en-US" smtClean="0">
              <a:latin typeface="Arial" charset="0"/>
            </a:endParaRPr>
          </a:p>
        </p:txBody>
      </p:sp>
      <p:sp>
        <p:nvSpPr>
          <p:cNvPr id="16998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57C4DB39-54C3-44E0-9C7E-2EEE302E1263}" type="datetime1">
              <a:rPr lang="en-US" smtClean="0">
                <a:latin typeface="Arial" charset="0"/>
              </a:rPr>
              <a:pPr fontAlgn="base">
                <a:spcBef>
                  <a:spcPct val="0"/>
                </a:spcBef>
                <a:spcAft>
                  <a:spcPct val="0"/>
                </a:spcAft>
              </a:pPr>
              <a:t>6/9/12</a:t>
            </a:fld>
            <a:endParaRPr lang="en-US" smtClean="0">
              <a:latin typeface="Arial" charset="0"/>
            </a:endParaRPr>
          </a:p>
        </p:txBody>
      </p:sp>
      <p:sp>
        <p:nvSpPr>
          <p:cNvPr id="16998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3"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p:txBody>
          <a:bodyPr wrap="square" numCol="1" anchor="t" anchorCtr="0" compatLnSpc="1">
            <a:prstTxWarp prst="textNoShape">
              <a:avLst/>
            </a:prstTxWarp>
          </a:bodyPr>
          <a:lstStyle/>
          <a:p>
            <a:pPr eaLnBrk="1" fontAlgn="auto" hangingPunct="1">
              <a:spcBef>
                <a:spcPts val="0"/>
              </a:spcBef>
              <a:spcAft>
                <a:spcPts val="0"/>
              </a:spcAft>
              <a:defRPr/>
            </a:pPr>
            <a:r>
              <a:rPr lang="en-US" dirty="0" smtClean="0"/>
              <a:t>College Career Readiness Anchor Standards:</a:t>
            </a:r>
          </a:p>
          <a:p>
            <a:pPr marL="174344" indent="-174344" eaLnBrk="1" fontAlgn="auto" hangingPunct="1">
              <a:spcBef>
                <a:spcPts val="0"/>
              </a:spcBef>
              <a:spcAft>
                <a:spcPts val="0"/>
              </a:spcAft>
              <a:buFont typeface="Arial" pitchFamily="34" charset="0"/>
              <a:buChar char="•"/>
              <a:defRPr/>
            </a:pPr>
            <a:r>
              <a:rPr lang="en-US" b="1" dirty="0" smtClean="0"/>
              <a:t>Each section uses the same College Career Readiness Anchor Standards (CCR).</a:t>
            </a:r>
          </a:p>
          <a:p>
            <a:pPr eaLnBrk="1" fontAlgn="auto" hangingPunct="1">
              <a:spcBef>
                <a:spcPts val="0"/>
              </a:spcBef>
              <a:spcAft>
                <a:spcPts val="0"/>
              </a:spcAft>
              <a:defRPr/>
            </a:pPr>
            <a:endParaRPr lang="en-US" b="1" dirty="0" smtClean="0"/>
          </a:p>
          <a:p>
            <a:pPr eaLnBrk="1" fontAlgn="auto" hangingPunct="1">
              <a:spcBef>
                <a:spcPts val="0"/>
              </a:spcBef>
              <a:spcAft>
                <a:spcPts val="0"/>
              </a:spcAft>
              <a:defRPr/>
            </a:pPr>
            <a:r>
              <a:rPr lang="en-US" dirty="0" smtClean="0"/>
              <a:t>Individual Grade Levels for K-8, grade bands for 9-10 and 11-12.</a:t>
            </a:r>
          </a:p>
          <a:p>
            <a:pPr marL="174344" indent="-174344" eaLnBrk="1" fontAlgn="auto" hangingPunct="1">
              <a:spcBef>
                <a:spcPts val="0"/>
              </a:spcBef>
              <a:spcAft>
                <a:spcPts val="0"/>
              </a:spcAft>
              <a:buFont typeface="Arial" pitchFamily="34" charset="0"/>
              <a:buChar char="•"/>
              <a:defRPr/>
            </a:pPr>
            <a:r>
              <a:rPr lang="en-US" b="1" dirty="0" smtClean="0"/>
              <a:t>The Standards use individual grade levels K-8 for specificity. Two-year bands are used to provide flexibility for course design for schools, districts and states.</a:t>
            </a:r>
          </a:p>
          <a:p>
            <a:pPr eaLnBrk="1" fontAlgn="auto" hangingPunct="1">
              <a:spcBef>
                <a:spcPts val="0"/>
              </a:spcBef>
              <a:spcAft>
                <a:spcPts val="0"/>
              </a:spcAft>
              <a:defRPr/>
            </a:pPr>
            <a:endParaRPr lang="en-US" dirty="0" smtClean="0"/>
          </a:p>
          <a:p>
            <a:pPr marL="174344" indent="-174344" eaLnBrk="1" fontAlgn="auto" hangingPunct="1">
              <a:spcBef>
                <a:spcPts val="0"/>
              </a:spcBef>
              <a:spcAft>
                <a:spcPts val="0"/>
              </a:spcAft>
              <a:defRPr/>
            </a:pPr>
            <a:endParaRPr lang="en-US" dirty="0" smtClean="0"/>
          </a:p>
          <a:p>
            <a:pPr eaLnBrk="1" fontAlgn="auto" hangingPunct="1">
              <a:spcBef>
                <a:spcPct val="0"/>
              </a:spcBef>
              <a:spcAft>
                <a:spcPts val="0"/>
              </a:spcAft>
              <a:defRPr/>
            </a:pPr>
            <a:endParaRPr lang="en-US" dirty="0" smtClean="0"/>
          </a:p>
        </p:txBody>
      </p:sp>
      <p:sp>
        <p:nvSpPr>
          <p:cNvPr id="172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5516C0-054B-431E-B054-A63D7C0A9F50}" type="slidenum">
              <a:rPr lang="en-US" smtClean="0">
                <a:latin typeface="Arial" charset="0"/>
              </a:rPr>
              <a:pPr fontAlgn="base">
                <a:spcBef>
                  <a:spcPct val="0"/>
                </a:spcBef>
                <a:spcAft>
                  <a:spcPct val="0"/>
                </a:spcAft>
              </a:pPr>
              <a:t>25</a:t>
            </a:fld>
            <a:endParaRPr lang="en-US" smtClean="0">
              <a:latin typeface="Arial" charset="0"/>
            </a:endParaRPr>
          </a:p>
        </p:txBody>
      </p:sp>
      <p:sp>
        <p:nvSpPr>
          <p:cNvPr id="17203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614C5D18-19E8-4722-9C0F-DA0D449E1388}" type="datetime1">
              <a:rPr lang="en-US" smtClean="0">
                <a:latin typeface="Arial" charset="0"/>
              </a:rPr>
              <a:pPr fontAlgn="base">
                <a:spcBef>
                  <a:spcPct val="0"/>
                </a:spcBef>
                <a:spcAft>
                  <a:spcPct val="0"/>
                </a:spcAft>
              </a:pPr>
              <a:t>6/9/12</a:t>
            </a:fld>
            <a:endParaRPr lang="en-US" smtClean="0">
              <a:latin typeface="Arial" charset="0"/>
            </a:endParaRPr>
          </a:p>
        </p:txBody>
      </p:sp>
      <p:sp>
        <p:nvSpPr>
          <p:cNvPr id="17203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1"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p:txBody>
          <a:bodyPr wrap="square" numCol="1" anchor="t" anchorCtr="0" compatLnSpc="1">
            <a:prstTxWarp prst="textNoShape">
              <a:avLst/>
            </a:prstTxWarp>
            <a:normAutofit/>
          </a:bodyPr>
          <a:lstStyle/>
          <a:p>
            <a:pPr eaLnBrk="1" fontAlgn="auto" hangingPunct="1">
              <a:spcBef>
                <a:spcPts val="0"/>
              </a:spcBef>
              <a:spcAft>
                <a:spcPts val="0"/>
              </a:spcAft>
              <a:defRPr/>
            </a:pPr>
            <a:r>
              <a:rPr lang="en-US" dirty="0" smtClean="0"/>
              <a:t>A focus on results rather than means:</a:t>
            </a:r>
          </a:p>
          <a:p>
            <a:pPr marL="174344" indent="-174344" eaLnBrk="1" fontAlgn="auto" hangingPunct="1">
              <a:spcBef>
                <a:spcPts val="0"/>
              </a:spcBef>
              <a:spcAft>
                <a:spcPts val="0"/>
              </a:spcAft>
              <a:buFont typeface="Arial" pitchFamily="34" charset="0"/>
              <a:buChar char="•"/>
              <a:defRPr/>
            </a:pPr>
            <a:r>
              <a:rPr lang="en-US" b="1" dirty="0" smtClean="0"/>
              <a:t>The focus is on end-results/goals  rather than the activity or process (</a:t>
            </a:r>
            <a:r>
              <a:rPr lang="en-US" b="1" i="1" u="sng" dirty="0" smtClean="0"/>
              <a:t>best practices </a:t>
            </a:r>
            <a:r>
              <a:rPr lang="en-US" b="1" dirty="0" smtClean="0"/>
              <a:t> recommend planning lessons with the end results in mind)</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An integrated model of literacy:</a:t>
            </a:r>
          </a:p>
          <a:p>
            <a:pPr marL="171885" indent="-171885" eaLnBrk="1" fontAlgn="auto" hangingPunct="1">
              <a:spcBef>
                <a:spcPts val="0"/>
              </a:spcBef>
              <a:spcAft>
                <a:spcPts val="0"/>
              </a:spcAft>
              <a:buFont typeface="Arial" pitchFamily="34" charset="0"/>
              <a:buChar char="•"/>
              <a:defRPr/>
            </a:pPr>
            <a:r>
              <a:rPr lang="en-US" b="1" dirty="0" smtClean="0"/>
              <a:t>K-5 is comprehensive and includes Science, Social Studies and History. In grades 6-12 the document is divided into 2 parts: ELAS is one and History/Social Studies, Science and Technical subjects.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Research and media skills blended into the Standards:</a:t>
            </a:r>
          </a:p>
          <a:p>
            <a:pPr marL="171885" indent="-171885" eaLnBrk="1" fontAlgn="auto" hangingPunct="1">
              <a:spcBef>
                <a:spcPts val="0"/>
              </a:spcBef>
              <a:spcAft>
                <a:spcPts val="0"/>
              </a:spcAft>
              <a:buFont typeface="Arial" pitchFamily="34" charset="0"/>
              <a:buChar char="•"/>
              <a:defRPr/>
            </a:pPr>
            <a:r>
              <a:rPr lang="en-US" b="1" dirty="0" smtClean="0"/>
              <a:t>The need to conduct research and to produce and consume media is embedded into every aspect of today’s curriculum K-12.</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Shared responsibility for students literacy development:</a:t>
            </a:r>
          </a:p>
          <a:p>
            <a:pPr marL="171885" indent="-171885" eaLnBrk="1" fontAlgn="auto" hangingPunct="1">
              <a:spcBef>
                <a:spcPts val="0"/>
              </a:spcBef>
              <a:spcAft>
                <a:spcPts val="0"/>
              </a:spcAft>
              <a:buFont typeface="Arial" pitchFamily="34" charset="0"/>
              <a:buChar char="•"/>
              <a:defRPr/>
            </a:pPr>
            <a:r>
              <a:rPr lang="en-US" b="1" dirty="0" smtClean="0"/>
              <a:t>2010 AZ ELA Standards recognize the time-honored place of ELA teachers in developing literacy skills while also recognizing that teachers in other areas have a role in literacy development too.</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Focus &amp; coherence in instruction and assessment:</a:t>
            </a:r>
          </a:p>
          <a:p>
            <a:pPr marL="171885" indent="-171885" eaLnBrk="1" fontAlgn="auto" hangingPunct="1">
              <a:spcBef>
                <a:spcPts val="0"/>
              </a:spcBef>
              <a:spcAft>
                <a:spcPts val="0"/>
              </a:spcAft>
              <a:buFont typeface="Arial" pitchFamily="34" charset="0"/>
              <a:buChar char="•"/>
              <a:defRPr/>
            </a:pPr>
            <a:r>
              <a:rPr lang="en-US" b="1" dirty="0" smtClean="0"/>
              <a:t>Several standards can be addressed by a single, rich task. (Example: when editing writing, students address writing standard 5 as well as language standard 3, (editing &amp; revision; conventions &amp; knowledge of language).</a:t>
            </a:r>
          </a:p>
          <a:p>
            <a:pPr marL="171885" indent="-171885" eaLnBrk="1" fontAlgn="auto" hangingPunct="1">
              <a:spcBef>
                <a:spcPts val="0"/>
              </a:spcBef>
              <a:spcAft>
                <a:spcPts val="0"/>
              </a:spcAft>
              <a:buFont typeface="Arial" pitchFamily="34" charset="0"/>
              <a:buChar char="•"/>
              <a:defRPr/>
            </a:pPr>
            <a:endParaRPr lang="en-US" dirty="0" smtClean="0"/>
          </a:p>
          <a:p>
            <a:pPr marL="171885" indent="-171885" eaLnBrk="1" fontAlgn="auto" hangingPunct="1">
              <a:spcBef>
                <a:spcPts val="0"/>
              </a:spcBef>
              <a:spcAft>
                <a:spcPts val="0"/>
              </a:spcAft>
              <a:buFont typeface="Arial" pitchFamily="34" charset="0"/>
              <a:buChar char="•"/>
              <a:defRPr/>
            </a:pPr>
            <a:endParaRPr lang="en-US" dirty="0" smtClean="0"/>
          </a:p>
          <a:p>
            <a:pPr eaLnBrk="1" fontAlgn="auto" hangingPunct="1">
              <a:spcBef>
                <a:spcPts val="0"/>
              </a:spcBef>
              <a:spcAft>
                <a:spcPts val="0"/>
              </a:spcAft>
              <a:defRPr/>
            </a:pPr>
            <a:endParaRPr lang="en-US" dirty="0" smtClean="0"/>
          </a:p>
          <a:p>
            <a:pPr eaLnBrk="1" fontAlgn="auto" hangingPunct="1">
              <a:spcBef>
                <a:spcPct val="0"/>
              </a:spcBef>
              <a:spcAft>
                <a:spcPts val="0"/>
              </a:spcAft>
              <a:defRPr/>
            </a:pPr>
            <a:endParaRPr lang="en-US" dirty="0" smtClean="0"/>
          </a:p>
        </p:txBody>
      </p:sp>
      <p:sp>
        <p:nvSpPr>
          <p:cNvPr id="174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4B56B8-0B45-49E1-8AB4-7ECD20692004}" type="slidenum">
              <a:rPr lang="en-US" smtClean="0">
                <a:latin typeface="Arial" charset="0"/>
              </a:rPr>
              <a:pPr fontAlgn="base">
                <a:spcBef>
                  <a:spcPct val="0"/>
                </a:spcBef>
                <a:spcAft>
                  <a:spcPct val="0"/>
                </a:spcAft>
              </a:pPr>
              <a:t>26</a:t>
            </a:fld>
            <a:endParaRPr lang="en-US" smtClean="0">
              <a:latin typeface="Arial" charset="0"/>
            </a:endParaRPr>
          </a:p>
        </p:txBody>
      </p:sp>
      <p:sp>
        <p:nvSpPr>
          <p:cNvPr id="1740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4B119939-192A-4914-91A1-681F01C940A6}" type="datetime1">
              <a:rPr lang="en-US" smtClean="0">
                <a:latin typeface="Arial" charset="0"/>
              </a:rPr>
              <a:pPr fontAlgn="base">
                <a:spcBef>
                  <a:spcPct val="0"/>
                </a:spcBef>
                <a:spcAft>
                  <a:spcPct val="0"/>
                </a:spcAft>
              </a:pPr>
              <a:t>6/9/12</a:t>
            </a:fld>
            <a:endParaRPr lang="en-US" smtClean="0">
              <a:latin typeface="Arial" charset="0"/>
            </a:endParaRPr>
          </a:p>
        </p:txBody>
      </p:sp>
      <p:sp>
        <p:nvSpPr>
          <p:cNvPr id="1740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29"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1 Minute</a:t>
            </a:r>
          </a:p>
          <a:p>
            <a:pPr eaLnBrk="1" hangingPunct="1">
              <a:spcBef>
                <a:spcPct val="0"/>
              </a:spcBef>
            </a:pPr>
            <a:endParaRPr lang="en-US" b="1" smtClean="0"/>
          </a:p>
          <a:p>
            <a:pPr eaLnBrk="1" hangingPunct="1">
              <a:spcBef>
                <a:spcPct val="0"/>
              </a:spcBef>
            </a:pPr>
            <a:r>
              <a:rPr lang="en-US" b="1" smtClean="0"/>
              <a:t>Presenter:	</a:t>
            </a:r>
          </a:p>
          <a:p>
            <a:pPr eaLnBrk="1" hangingPunct="1">
              <a:spcBef>
                <a:spcPct val="0"/>
              </a:spcBef>
            </a:pPr>
            <a:r>
              <a:rPr lang="en-US" smtClean="0"/>
              <a:t>Review components of the Introduction. We will be talking about each piece today. Remind participants that the</a:t>
            </a:r>
          </a:p>
          <a:p>
            <a:pPr eaLnBrk="1" hangingPunct="1">
              <a:spcBef>
                <a:spcPct val="0"/>
              </a:spcBef>
            </a:pPr>
            <a:r>
              <a:rPr lang="en-US" smtClean="0"/>
              <a:t>introduction is an great place to start with their teachers. There is an online component of this section on IDEAL.</a:t>
            </a:r>
            <a:endParaRPr lang="en-US" b="1" smtClean="0"/>
          </a:p>
          <a:p>
            <a:pPr eaLnBrk="1" hangingPunct="1">
              <a:spcBef>
                <a:spcPct val="0"/>
              </a:spcBef>
            </a:pPr>
            <a:endParaRPr lang="en-US" smtClean="0"/>
          </a:p>
        </p:txBody>
      </p:sp>
      <p:sp>
        <p:nvSpPr>
          <p:cNvPr id="696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6938A2-B469-410F-BEBC-4E0E665D3F77}" type="slidenum">
              <a:rPr lang="en-US"/>
              <a:pPr fontAlgn="base">
                <a:spcBef>
                  <a:spcPct val="0"/>
                </a:spcBef>
                <a:spcAft>
                  <a:spcPct val="0"/>
                </a:spcAft>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ACTIVITY!  STOP HERE!</a:t>
            </a:r>
            <a:r>
              <a:rPr lang="en-US" baseline="0" dirty="0" smtClean="0"/>
              <a:t>  </a:t>
            </a:r>
            <a:endParaRPr lang="en-US" dirty="0" smtClean="0"/>
          </a:p>
          <a:p>
            <a:r>
              <a:rPr lang="en-US" dirty="0" smtClean="0"/>
              <a:t>Have participants</a:t>
            </a:r>
            <a:r>
              <a:rPr lang="en-US" baseline="0" dirty="0" smtClean="0"/>
              <a:t> review page 6 of the Introduction document and highlight what is NOT covered.  Give them 5 minutes or so, and then share what they find.  </a:t>
            </a:r>
            <a:endParaRPr lang="en-US" dirty="0"/>
          </a:p>
        </p:txBody>
      </p:sp>
      <p:sp>
        <p:nvSpPr>
          <p:cNvPr id="4" name="Slide Number Placeholder 3"/>
          <p:cNvSpPr>
            <a:spLocks noGrp="1"/>
          </p:cNvSpPr>
          <p:nvPr>
            <p:ph type="sldNum" sz="quarter" idx="10"/>
          </p:nvPr>
        </p:nvSpPr>
        <p:spPr/>
        <p:txBody>
          <a:bodyPr/>
          <a:lstStyle/>
          <a:p>
            <a:pPr>
              <a:defRPr/>
            </a:pPr>
            <a:fld id="{30D6E00A-F3AF-4A78-A8CD-41F2CEFA21CB}"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1"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(Activity 1/Handout Section)</a:t>
            </a:r>
          </a:p>
          <a:p>
            <a:pPr eaLnBrk="1" hangingPunct="1">
              <a:spcBef>
                <a:spcPct val="0"/>
              </a:spcBef>
            </a:pPr>
            <a:endParaRPr lang="en-US" smtClean="0"/>
          </a:p>
          <a:p>
            <a:pPr eaLnBrk="1" hangingPunct="1">
              <a:spcBef>
                <a:spcPct val="0"/>
              </a:spcBef>
            </a:pPr>
            <a:r>
              <a:rPr lang="en-US" smtClean="0"/>
              <a:t>What is not covered by the AZ 2010 ELA Standards?</a:t>
            </a:r>
          </a:p>
          <a:p>
            <a:pPr eaLnBrk="1" hangingPunct="1">
              <a:spcBef>
                <a:spcPct val="0"/>
              </a:spcBef>
            </a:pPr>
            <a:r>
              <a:rPr lang="en-US" smtClean="0"/>
              <a:t> </a:t>
            </a:r>
          </a:p>
          <a:p>
            <a:pPr eaLnBrk="1" hangingPunct="1">
              <a:spcBef>
                <a:spcPct val="0"/>
              </a:spcBef>
            </a:pPr>
            <a:r>
              <a:rPr lang="en-US" smtClean="0"/>
              <a:t>On slide 11, highlight what the standards do not cover.  </a:t>
            </a:r>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First impressions are important.  What are you thinking about the new standards?  You may refer to page 9 of the introduction for more information.</a:t>
            </a:r>
          </a:p>
        </p:txBody>
      </p:sp>
      <p:sp>
        <p:nvSpPr>
          <p:cNvPr id="179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7B6A30-D4A2-440D-9704-365186BE3F63}" type="slidenum">
              <a:rPr lang="en-US" smtClean="0">
                <a:latin typeface="Arial" charset="0"/>
              </a:rPr>
              <a:pPr fontAlgn="base">
                <a:spcBef>
                  <a:spcPct val="0"/>
                </a:spcBef>
                <a:spcAft>
                  <a:spcPct val="0"/>
                </a:spcAft>
              </a:pPr>
              <a:t>29</a:t>
            </a:fld>
            <a:endParaRPr lang="en-US" smtClean="0">
              <a:latin typeface="Arial" charset="0"/>
            </a:endParaRPr>
          </a:p>
        </p:txBody>
      </p:sp>
      <p:sp>
        <p:nvSpPr>
          <p:cNvPr id="17920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71C9838F-7866-41B3-A46D-A39FC15E14D5}" type="datetime1">
              <a:rPr lang="en-US" smtClean="0">
                <a:latin typeface="Arial" charset="0"/>
              </a:rPr>
              <a:pPr fontAlgn="base">
                <a:spcBef>
                  <a:spcPct val="0"/>
                </a:spcBef>
                <a:spcAft>
                  <a:spcPct val="0"/>
                </a:spcAft>
              </a:pPr>
              <a:t>6/9/12</a:t>
            </a:fld>
            <a:endParaRPr lang="en-US" smtClean="0">
              <a:latin typeface="Arial" charset="0"/>
            </a:endParaRPr>
          </a:p>
        </p:txBody>
      </p:sp>
      <p:sp>
        <p:nvSpPr>
          <p:cNvPr id="17920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49"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Find Module 1: Activities Handout</a:t>
            </a:r>
          </a:p>
          <a:p>
            <a:pPr eaLnBrk="1" hangingPunct="1">
              <a:spcBef>
                <a:spcPct val="0"/>
              </a:spcBef>
            </a:pPr>
            <a:endParaRPr lang="en-US" dirty="0" smtClean="0"/>
          </a:p>
          <a:p>
            <a:pPr eaLnBrk="1" hangingPunct="1">
              <a:spcBef>
                <a:spcPct val="0"/>
              </a:spcBef>
            </a:pPr>
            <a:r>
              <a:rPr lang="en-US" dirty="0" smtClean="0"/>
              <a:t>Activity 2:  What do you believe are characteristics of students who are college and career ready. List several in the box provided. Share at your table.  Look for commonalities.  Be ready to share out to the entire group.</a:t>
            </a:r>
          </a:p>
        </p:txBody>
      </p:sp>
      <p:sp>
        <p:nvSpPr>
          <p:cNvPr id="181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946E14-D958-45A1-A70B-4FBE1FBA71DE}" type="slidenum">
              <a:rPr lang="en-US" smtClean="0">
                <a:latin typeface="Arial" charset="0"/>
              </a:rPr>
              <a:pPr fontAlgn="base">
                <a:spcBef>
                  <a:spcPct val="0"/>
                </a:spcBef>
                <a:spcAft>
                  <a:spcPct val="0"/>
                </a:spcAft>
              </a:pPr>
              <a:t>30</a:t>
            </a:fld>
            <a:endParaRPr lang="en-US" smtClean="0">
              <a:latin typeface="Arial" charset="0"/>
            </a:endParaRPr>
          </a:p>
        </p:txBody>
      </p:sp>
      <p:sp>
        <p:nvSpPr>
          <p:cNvPr id="18125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BE426924-F65F-47CF-BDB4-F61A80119562}" type="datetime1">
              <a:rPr lang="en-US" smtClean="0">
                <a:latin typeface="Arial" charset="0"/>
              </a:rPr>
              <a:pPr fontAlgn="base">
                <a:spcBef>
                  <a:spcPct val="0"/>
                </a:spcBef>
                <a:spcAft>
                  <a:spcPct val="0"/>
                </a:spcAft>
              </a:pPr>
              <a:t>6/9/12</a:t>
            </a:fld>
            <a:endParaRPr lang="en-US" smtClean="0">
              <a:latin typeface="Arial" charset="0"/>
            </a:endParaRPr>
          </a:p>
        </p:txBody>
      </p:sp>
      <p:sp>
        <p:nvSpPr>
          <p:cNvPr id="18125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Might need to get rid of this for the June Institute.. Won’t have notebooks.. Change this to fit what we came up with.. Intro/background, making sense of the appendices, rigor, deconstruction and development of units. </a:t>
            </a:r>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E51778-71AD-40B6-B1E1-47D5558A717F}" type="slidenum">
              <a:rPr lang="en-US"/>
              <a:pPr fontAlgn="base">
                <a:spcBef>
                  <a:spcPct val="0"/>
                </a:spcBef>
                <a:spcAft>
                  <a:spcPct val="0"/>
                </a:spcAft>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297"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MS PGothic"/>
                <a:cs typeface="MS PGothic"/>
              </a:rPr>
              <a:t>Find your Activities Handout for Module 1.</a:t>
            </a:r>
          </a:p>
          <a:p>
            <a:pPr eaLnBrk="1" hangingPunct="1">
              <a:spcBef>
                <a:spcPct val="0"/>
              </a:spcBef>
            </a:pPr>
            <a:r>
              <a:rPr lang="en-US" smtClean="0">
                <a:ea typeface="MS PGothic"/>
                <a:cs typeface="MS PGothic"/>
              </a:rPr>
              <a:t>Answer the Essential Question:</a:t>
            </a:r>
          </a:p>
          <a:p>
            <a:pPr eaLnBrk="1" hangingPunct="1">
              <a:spcBef>
                <a:spcPct val="0"/>
              </a:spcBef>
            </a:pPr>
            <a:r>
              <a:rPr lang="en-US" smtClean="0">
                <a:ea typeface="MS PGothic"/>
                <a:cs typeface="MS PGothic"/>
              </a:rPr>
              <a:t>  What are characteristics of student who are </a:t>
            </a:r>
          </a:p>
          <a:p>
            <a:pPr eaLnBrk="1" hangingPunct="1">
              <a:spcBef>
                <a:spcPct val="0"/>
              </a:spcBef>
            </a:pPr>
            <a:r>
              <a:rPr lang="en-US" smtClean="0">
                <a:ea typeface="MS PGothic"/>
                <a:cs typeface="MS PGothic"/>
              </a:rPr>
              <a:t>  college and/or career ready?</a:t>
            </a:r>
          </a:p>
        </p:txBody>
      </p:sp>
      <p:sp>
        <p:nvSpPr>
          <p:cNvPr id="183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D8BF94-2676-4EE9-8952-B49806CFEF3A}" type="slidenum">
              <a:rPr lang="en-US" smtClean="0">
                <a:latin typeface="Arial" charset="0"/>
              </a:rPr>
              <a:pPr fontAlgn="base">
                <a:spcBef>
                  <a:spcPct val="0"/>
                </a:spcBef>
                <a:spcAft>
                  <a:spcPct val="0"/>
                </a:spcAft>
              </a:pPr>
              <a:t>31</a:t>
            </a:fld>
            <a:endParaRPr lang="en-US" smtClean="0">
              <a:latin typeface="Arial" charset="0"/>
            </a:endParaRPr>
          </a:p>
        </p:txBody>
      </p:sp>
      <p:sp>
        <p:nvSpPr>
          <p:cNvPr id="18330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150F200E-3B30-4E21-B01D-92BD6177E8CE}" type="datetime1">
              <a:rPr lang="en-US" smtClean="0">
                <a:latin typeface="Arial" charset="0"/>
              </a:rPr>
              <a:pPr fontAlgn="base">
                <a:spcBef>
                  <a:spcPct val="0"/>
                </a:spcBef>
                <a:spcAft>
                  <a:spcPct val="0"/>
                </a:spcAft>
              </a:pPr>
              <a:t>6/9/12</a:t>
            </a:fld>
            <a:endParaRPr lang="en-US" smtClean="0">
              <a:latin typeface="Arial" charset="0"/>
            </a:endParaRPr>
          </a:p>
        </p:txBody>
      </p:sp>
      <p:sp>
        <p:nvSpPr>
          <p:cNvPr id="18330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5" name="Slide Image Placeholder 1"/>
          <p:cNvSpPr>
            <a:spLocks noGrp="1" noRot="1" noChangeAspect="1" noTextEdit="1"/>
          </p:cNvSpPr>
          <p:nvPr>
            <p:ph type="sldImg"/>
          </p:nvPr>
        </p:nvSpPr>
        <p:spPr bwMode="auto">
          <a:noFill/>
          <a:ln>
            <a:solidFill>
              <a:srgbClr val="000000"/>
            </a:solidFill>
            <a:miter lim="800000"/>
            <a:headEnd/>
            <a:tailEnd/>
          </a:ln>
        </p:spPr>
      </p:sp>
      <p:sp>
        <p:nvSpPr>
          <p:cNvPr id="185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Compare their list to the Characteristics put forward in the standards.</a:t>
            </a:r>
          </a:p>
        </p:txBody>
      </p:sp>
      <p:sp>
        <p:nvSpPr>
          <p:cNvPr id="185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21B5E0-A5B8-456D-98E6-143323DAC6C6}" type="slidenum">
              <a:rPr lang="en-US" smtClean="0">
                <a:latin typeface="Arial" charset="0"/>
              </a:rPr>
              <a:pPr fontAlgn="base">
                <a:spcBef>
                  <a:spcPct val="0"/>
                </a:spcBef>
                <a:spcAft>
                  <a:spcPct val="0"/>
                </a:spcAft>
              </a:pPr>
              <a:t>32</a:t>
            </a:fld>
            <a:endParaRPr lang="en-US" smtClean="0">
              <a:latin typeface="Arial" charset="0"/>
            </a:endParaRPr>
          </a:p>
        </p:txBody>
      </p:sp>
      <p:sp>
        <p:nvSpPr>
          <p:cNvPr id="18534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3AB288A8-B7B5-44A1-A535-6D86C4A59E38}" type="datetime1">
              <a:rPr lang="en-US" smtClean="0">
                <a:latin typeface="Arial" charset="0"/>
              </a:rPr>
              <a:pPr fontAlgn="base">
                <a:spcBef>
                  <a:spcPct val="0"/>
                </a:spcBef>
                <a:spcAft>
                  <a:spcPct val="0"/>
                </a:spcAft>
              </a:pPr>
              <a:t>6/9/12</a:t>
            </a:fld>
            <a:endParaRPr lang="en-US" smtClean="0">
              <a:latin typeface="Arial" charset="0"/>
            </a:endParaRPr>
          </a:p>
        </p:txBody>
      </p:sp>
      <p:sp>
        <p:nvSpPr>
          <p:cNvPr id="18534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3" name="Slide Image Placeholder 1"/>
          <p:cNvSpPr>
            <a:spLocks noGrp="1" noRot="1" noChangeAspect="1" noTextEdit="1"/>
          </p:cNvSpPr>
          <p:nvPr>
            <p:ph type="sldImg"/>
          </p:nvPr>
        </p:nvSpPr>
        <p:spPr bwMode="auto">
          <a:noFill/>
          <a:ln>
            <a:solidFill>
              <a:srgbClr val="000000"/>
            </a:solidFill>
            <a:miter lim="800000"/>
            <a:headEnd/>
            <a:tailEnd/>
          </a:ln>
        </p:spPr>
      </p:sp>
      <p:sp>
        <p:nvSpPr>
          <p:cNvPr id="1873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Now we take an overview of how to read the 2010 Arizona ELA Standards</a:t>
            </a:r>
          </a:p>
        </p:txBody>
      </p:sp>
      <p:sp>
        <p:nvSpPr>
          <p:cNvPr id="187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A551F3-3338-4699-AB17-30052903FD86}" type="slidenum">
              <a:rPr lang="en-US" smtClean="0">
                <a:latin typeface="Arial" charset="0"/>
              </a:rPr>
              <a:pPr fontAlgn="base">
                <a:spcBef>
                  <a:spcPct val="0"/>
                </a:spcBef>
                <a:spcAft>
                  <a:spcPct val="0"/>
                </a:spcAft>
              </a:pPr>
              <a:t>33</a:t>
            </a:fld>
            <a:endParaRPr lang="en-US" smtClean="0">
              <a:latin typeface="Arial" charset="0"/>
            </a:endParaRPr>
          </a:p>
        </p:txBody>
      </p:sp>
      <p:sp>
        <p:nvSpPr>
          <p:cNvPr id="18739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3C85DCB4-AD28-4CCC-B2F7-94FFC6D43763}" type="datetime1">
              <a:rPr lang="en-US" smtClean="0">
                <a:latin typeface="Arial" charset="0"/>
              </a:rPr>
              <a:pPr fontAlgn="base">
                <a:spcBef>
                  <a:spcPct val="0"/>
                </a:spcBef>
                <a:spcAft>
                  <a:spcPct val="0"/>
                </a:spcAft>
              </a:pPr>
              <a:t>6/9/12</a:t>
            </a:fld>
            <a:endParaRPr lang="en-US" smtClean="0">
              <a:latin typeface="Arial" charset="0"/>
            </a:endParaRPr>
          </a:p>
        </p:txBody>
      </p:sp>
      <p:sp>
        <p:nvSpPr>
          <p:cNvPr id="18739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1"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2" name="Notes Placeholder 2"/>
          <p:cNvSpPr>
            <a:spLocks noGrp="1"/>
          </p:cNvSpPr>
          <p:nvPr>
            <p:ph type="body" idx="1"/>
          </p:nvPr>
        </p:nvSpPr>
        <p:spPr bwMode="auto">
          <a:noFill/>
        </p:spPr>
        <p:txBody>
          <a:bodyPr wrap="square" numCol="1" anchor="t" anchorCtr="0" compatLnSpc="1">
            <a:prstTxWarp prst="textNoShape">
              <a:avLst/>
            </a:prstTxWarp>
          </a:bodyPr>
          <a:lstStyle/>
          <a:p>
            <a:pPr marL="406400" lvl="1" indent="-290513" defTabSz="931863" eaLnBrk="1" hangingPunct="1">
              <a:spcBef>
                <a:spcPts val="613"/>
              </a:spcBef>
              <a:spcAft>
                <a:spcPts val="613"/>
              </a:spcAft>
            </a:pPr>
            <a:r>
              <a:rPr lang="en-US" smtClean="0"/>
              <a:t>This graphic describes the way the anchor standards unite all of the strands and standards</a:t>
            </a:r>
          </a:p>
          <a:p>
            <a:pPr marL="406400" lvl="1" indent="-290513" defTabSz="931863" eaLnBrk="1" hangingPunct="1">
              <a:spcBef>
                <a:spcPts val="613"/>
              </a:spcBef>
              <a:spcAft>
                <a:spcPts val="613"/>
              </a:spcAft>
            </a:pPr>
            <a:endParaRPr lang="en-US" smtClean="0"/>
          </a:p>
          <a:p>
            <a:pPr marL="406400" lvl="1" indent="-290513" defTabSz="931863" eaLnBrk="1" hangingPunct="1">
              <a:spcBef>
                <a:spcPts val="613"/>
              </a:spcBef>
              <a:spcAft>
                <a:spcPts val="613"/>
              </a:spcAft>
            </a:pPr>
            <a:r>
              <a:rPr lang="en-US" smtClean="0"/>
              <a:t>Look at the Table of Contents:  Notice where the anchor standards are listed, the K-5 and 6-12  and so on…</a:t>
            </a:r>
          </a:p>
          <a:p>
            <a:pPr marL="406400" lvl="1" indent="-290513" defTabSz="931863" eaLnBrk="1" hangingPunct="1">
              <a:spcBef>
                <a:spcPts val="613"/>
              </a:spcBef>
              <a:spcAft>
                <a:spcPts val="613"/>
              </a:spcAft>
            </a:pPr>
            <a:endParaRPr lang="en-US" smtClean="0"/>
          </a:p>
          <a:p>
            <a:pPr marL="406400" lvl="1" indent="-290513" defTabSz="931863" eaLnBrk="1" hangingPunct="1">
              <a:spcBef>
                <a:spcPts val="613"/>
              </a:spcBef>
              <a:spcAft>
                <a:spcPts val="613"/>
              </a:spcAft>
            </a:pPr>
            <a:endParaRPr lang="en-US" smtClean="0"/>
          </a:p>
          <a:p>
            <a:pPr marL="406400" lvl="1" indent="-290513" defTabSz="931863" eaLnBrk="1" hangingPunct="1">
              <a:spcBef>
                <a:spcPts val="613"/>
              </a:spcBef>
              <a:spcAft>
                <a:spcPts val="613"/>
              </a:spcAft>
            </a:pPr>
            <a:endParaRPr lang="en-US" smtClean="0"/>
          </a:p>
          <a:p>
            <a:pPr marL="460375" lvl="2" defTabSz="931863" eaLnBrk="1" hangingPunct="1">
              <a:spcBef>
                <a:spcPts val="613"/>
              </a:spcBef>
              <a:buClr>
                <a:srgbClr val="E4A11B"/>
              </a:buClr>
            </a:pPr>
            <a:endParaRPr lang="en-US" smtClean="0"/>
          </a:p>
        </p:txBody>
      </p:sp>
      <p:sp>
        <p:nvSpPr>
          <p:cNvPr id="189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F004D4-A9DF-4840-8E01-54200CD09E41}" type="slidenum">
              <a:rPr lang="en-US" smtClean="0">
                <a:latin typeface="Arial" charset="0"/>
              </a:rPr>
              <a:pPr fontAlgn="base">
                <a:spcBef>
                  <a:spcPct val="0"/>
                </a:spcBef>
                <a:spcAft>
                  <a:spcPct val="0"/>
                </a:spcAft>
              </a:pPr>
              <a:t>34</a:t>
            </a:fld>
            <a:endParaRPr 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489" name="Slide Image Placeholder 1"/>
          <p:cNvSpPr>
            <a:spLocks noGrp="1" noRot="1" noChangeAspect="1" noTextEdit="1"/>
          </p:cNvSpPr>
          <p:nvPr>
            <p:ph type="sldImg"/>
          </p:nvPr>
        </p:nvSpPr>
        <p:spPr bwMode="auto">
          <a:noFill/>
          <a:ln>
            <a:solidFill>
              <a:srgbClr val="000000"/>
            </a:solidFill>
            <a:miter lim="800000"/>
            <a:headEnd/>
            <a:tailEnd/>
          </a:ln>
        </p:spPr>
      </p:sp>
      <p:sp>
        <p:nvSpPr>
          <p:cNvPr id="1914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2 Minutes</a:t>
            </a:r>
          </a:p>
          <a:p>
            <a:pPr eaLnBrk="1" hangingPunct="1">
              <a:spcBef>
                <a:spcPct val="0"/>
              </a:spcBef>
            </a:pPr>
            <a:endParaRPr lang="en-US" b="1" smtClean="0"/>
          </a:p>
          <a:p>
            <a:pPr eaLnBrk="1" hangingPunct="1">
              <a:spcBef>
                <a:spcPct val="0"/>
              </a:spcBef>
            </a:pPr>
            <a:r>
              <a:rPr lang="en-US" b="1" smtClean="0"/>
              <a:t>Presenter: </a:t>
            </a:r>
            <a:r>
              <a:rPr lang="en-US" smtClean="0"/>
              <a:t>Participants may want to note highlighted words and phrases in their ppt.</a:t>
            </a:r>
          </a:p>
          <a:p>
            <a:pPr eaLnBrk="1" hangingPunct="1">
              <a:spcBef>
                <a:spcPct val="0"/>
              </a:spcBef>
            </a:pPr>
            <a:r>
              <a:rPr lang="en-US" smtClean="0"/>
              <a:t>	</a:t>
            </a:r>
          </a:p>
          <a:p>
            <a:pPr eaLnBrk="1" hangingPunct="1">
              <a:spcBef>
                <a:spcPct val="0"/>
              </a:spcBef>
              <a:buFont typeface="Wingdings" pitchFamily="2" charset="2"/>
              <a:buChar char="Ø"/>
            </a:pPr>
            <a:r>
              <a:rPr lang="en-US" smtClean="0"/>
              <a:t>The appendices are filled with useful information and tools for you and your teachers. </a:t>
            </a:r>
          </a:p>
          <a:p>
            <a:pPr eaLnBrk="1" hangingPunct="1">
              <a:spcBef>
                <a:spcPct val="0"/>
              </a:spcBef>
            </a:pPr>
            <a:r>
              <a:rPr lang="en-US" smtClean="0"/>
              <a:t>It is important to review them with your staff.</a:t>
            </a:r>
            <a:endParaRPr lang="en-US" smtClean="0">
              <a:ea typeface="Geneva"/>
              <a:cs typeface="Geneva"/>
            </a:endParaRPr>
          </a:p>
          <a:p>
            <a:pPr eaLnBrk="1" hangingPunct="1">
              <a:spcBef>
                <a:spcPct val="0"/>
              </a:spcBef>
              <a:buFont typeface="Wingdings" pitchFamily="2" charset="2"/>
              <a:buChar char="Ø"/>
            </a:pPr>
            <a:r>
              <a:rPr lang="en-US" smtClean="0">
                <a:ea typeface="Geneva"/>
                <a:cs typeface="Geneva"/>
              </a:rPr>
              <a:t>The topic of text complexity is explained and further defined through reading and writing exemplars and sample performance tasks found in Appendices B  and C. </a:t>
            </a:r>
          </a:p>
          <a:p>
            <a:pPr eaLnBrk="1" hangingPunct="1">
              <a:spcBef>
                <a:spcPct val="0"/>
              </a:spcBef>
              <a:buFont typeface="Wingdings" pitchFamily="2" charset="2"/>
              <a:buChar char="Ø"/>
            </a:pPr>
            <a:r>
              <a:rPr lang="en-US" smtClean="0">
                <a:ea typeface="Geneva"/>
                <a:cs typeface="Geneva"/>
              </a:rPr>
              <a:t>Appendices B and C should be integrated and used to enhance the topics located in Appendix A.</a:t>
            </a:r>
          </a:p>
          <a:p>
            <a:pPr eaLnBrk="1" hangingPunct="1">
              <a:spcBef>
                <a:spcPct val="0"/>
              </a:spcBef>
            </a:pPr>
            <a:endParaRPr lang="en-US" smtClean="0"/>
          </a:p>
          <a:p>
            <a:pPr eaLnBrk="1" hangingPunct="1">
              <a:spcBef>
                <a:spcPct val="0"/>
              </a:spcBef>
            </a:pPr>
            <a:endParaRPr lang="en-US" smtClean="0"/>
          </a:p>
        </p:txBody>
      </p:sp>
      <p:sp>
        <p:nvSpPr>
          <p:cNvPr id="191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46EE6C-810A-45C2-AAF7-669C9BD63C01}" type="slidenum">
              <a:rPr lang="en-US" smtClean="0">
                <a:latin typeface="Arial" charset="0"/>
              </a:rPr>
              <a:pPr fontAlgn="base">
                <a:spcBef>
                  <a:spcPct val="0"/>
                </a:spcBef>
                <a:spcAft>
                  <a:spcPct val="0"/>
                </a:spcAft>
              </a:pPr>
              <a:t>35</a:t>
            </a:fld>
            <a:endParaRPr lang="en-US" smtClean="0">
              <a:latin typeface="Arial" charset="0"/>
            </a:endParaRPr>
          </a:p>
        </p:txBody>
      </p:sp>
      <p:sp>
        <p:nvSpPr>
          <p:cNvPr id="19149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DC36B3D2-264B-45B4-8695-C33A7943923E}" type="datetime1">
              <a:rPr lang="en-US" smtClean="0">
                <a:latin typeface="Arial" charset="0"/>
              </a:rPr>
              <a:pPr fontAlgn="base">
                <a:spcBef>
                  <a:spcPct val="0"/>
                </a:spcBef>
                <a:spcAft>
                  <a:spcPct val="0"/>
                </a:spcAft>
              </a:pPr>
              <a:t>6/9/12</a:t>
            </a:fld>
            <a:endParaRPr 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7" name="Slide Image Placeholder 1"/>
          <p:cNvSpPr>
            <a:spLocks noGrp="1" noRot="1" noChangeAspect="1" noTextEdit="1"/>
          </p:cNvSpPr>
          <p:nvPr>
            <p:ph type="sldImg"/>
          </p:nvPr>
        </p:nvSpPr>
        <p:spPr bwMode="auto">
          <a:noFill/>
          <a:ln>
            <a:solidFill>
              <a:srgbClr val="000000"/>
            </a:solidFill>
            <a:miter lim="800000"/>
            <a:headEnd/>
            <a:tailEnd/>
          </a:ln>
        </p:spPr>
      </p:sp>
      <p:sp>
        <p:nvSpPr>
          <p:cNvPr id="193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MS PGothic"/>
              <a:cs typeface="MS PGothic"/>
            </a:endParaRPr>
          </a:p>
        </p:txBody>
      </p:sp>
      <p:sp>
        <p:nvSpPr>
          <p:cNvPr id="193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6A4745-E549-40C0-9A6D-86C958B39272}" type="slidenum">
              <a:rPr lang="en-US" smtClean="0">
                <a:latin typeface="Arial" charset="0"/>
              </a:rPr>
              <a:pPr fontAlgn="base">
                <a:spcBef>
                  <a:spcPct val="0"/>
                </a:spcBef>
                <a:spcAft>
                  <a:spcPct val="0"/>
                </a:spcAft>
              </a:pPr>
              <a:t>36</a:t>
            </a:fld>
            <a:endParaRPr lang="en-US" smtClean="0">
              <a:latin typeface="Arial" charset="0"/>
            </a:endParaRPr>
          </a:p>
        </p:txBody>
      </p:sp>
      <p:sp>
        <p:nvSpPr>
          <p:cNvPr id="19354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E4EC9BBC-EE71-4631-8633-7B8053CCC625}" type="datetime1">
              <a:rPr lang="en-US" smtClean="0">
                <a:latin typeface="Arial" charset="0"/>
              </a:rPr>
              <a:pPr fontAlgn="base">
                <a:spcBef>
                  <a:spcPct val="0"/>
                </a:spcBef>
                <a:spcAft>
                  <a:spcPct val="0"/>
                </a:spcAft>
              </a:pPr>
              <a:t>6/9/12</a:t>
            </a:fld>
            <a:endParaRPr lang="en-US" smtClean="0">
              <a:latin typeface="Arial" charset="0"/>
            </a:endParaRPr>
          </a:p>
        </p:txBody>
      </p:sp>
      <p:sp>
        <p:nvSpPr>
          <p:cNvPr id="19354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5585" name="Slide Image Placeholder 1"/>
          <p:cNvSpPr>
            <a:spLocks noGrp="1" noRot="1" noChangeAspect="1" noTextEdit="1"/>
          </p:cNvSpPr>
          <p:nvPr>
            <p:ph type="sldImg"/>
          </p:nvPr>
        </p:nvSpPr>
        <p:spPr bwMode="auto">
          <a:noFill/>
          <a:ln>
            <a:solidFill>
              <a:srgbClr val="000000"/>
            </a:solidFill>
            <a:miter lim="800000"/>
            <a:headEnd/>
            <a:tailEnd/>
          </a:ln>
        </p:spPr>
      </p:sp>
      <p:sp>
        <p:nvSpPr>
          <p:cNvPr id="1955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focuses on the Reading Literature Strand-RL. </a:t>
            </a:r>
          </a:p>
          <a:p>
            <a:pPr eaLnBrk="1" hangingPunct="1">
              <a:spcBef>
                <a:spcPct val="0"/>
              </a:spcBef>
            </a:pPr>
            <a:r>
              <a:rPr lang="en-US" smtClean="0"/>
              <a:t>Strands include:  Reading, Writing, Speaking and Listening, and Language (K-12)</a:t>
            </a:r>
          </a:p>
          <a:p>
            <a:pPr eaLnBrk="1" hangingPunct="1">
              <a:spcBef>
                <a:spcPct val="0"/>
              </a:spcBef>
            </a:pPr>
            <a:r>
              <a:rPr lang="en-US" smtClean="0"/>
              <a:t>All reading strands including both reading literature and informational text share common clusters (taken from the College and Career Readiness standards).  </a:t>
            </a:r>
          </a:p>
        </p:txBody>
      </p:sp>
      <p:sp>
        <p:nvSpPr>
          <p:cNvPr id="195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981362-6952-4366-A506-15B0692B2A9E}" type="slidenum">
              <a:rPr lang="en-US" smtClean="0">
                <a:latin typeface="Arial" charset="0"/>
              </a:rPr>
              <a:pPr fontAlgn="base">
                <a:spcBef>
                  <a:spcPct val="0"/>
                </a:spcBef>
                <a:spcAft>
                  <a:spcPct val="0"/>
                </a:spcAft>
              </a:pPr>
              <a:t>37</a:t>
            </a:fld>
            <a:endParaRPr lang="en-US" smtClean="0">
              <a:latin typeface="Arial" charset="0"/>
            </a:endParaRPr>
          </a:p>
        </p:txBody>
      </p:sp>
      <p:sp>
        <p:nvSpPr>
          <p:cNvPr id="19558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32E919BE-4F93-40F8-91C8-2C30200C9A1C}" type="datetime1">
              <a:rPr lang="en-US" smtClean="0">
                <a:latin typeface="Arial" charset="0"/>
              </a:rPr>
              <a:pPr fontAlgn="base">
                <a:spcBef>
                  <a:spcPct val="0"/>
                </a:spcBef>
                <a:spcAft>
                  <a:spcPct val="0"/>
                </a:spcAft>
              </a:pPr>
              <a:t>6/9/12</a:t>
            </a:fld>
            <a:endParaRPr lang="en-US" smtClean="0">
              <a:latin typeface="Arial" charset="0"/>
            </a:endParaRPr>
          </a:p>
        </p:txBody>
      </p:sp>
      <p:sp>
        <p:nvSpPr>
          <p:cNvPr id="19558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7633" name="Slide Image Placeholder 1"/>
          <p:cNvSpPr>
            <a:spLocks noGrp="1" noRot="1" noChangeAspect="1" noTextEdit="1"/>
          </p:cNvSpPr>
          <p:nvPr>
            <p:ph type="sldImg"/>
          </p:nvPr>
        </p:nvSpPr>
        <p:spPr bwMode="auto">
          <a:noFill/>
          <a:ln>
            <a:solidFill>
              <a:srgbClr val="000000"/>
            </a:solidFill>
            <a:miter lim="800000"/>
            <a:headEnd/>
            <a:tailEnd/>
          </a:ln>
        </p:spPr>
      </p:sp>
      <p:sp>
        <p:nvSpPr>
          <p:cNvPr id="197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This slide shows the  coding for the new standards.   Example RL 1.3 which means Reading Literature , Grade 1, Standard 1.</a:t>
            </a:r>
          </a:p>
          <a:p>
            <a:pPr eaLnBrk="1" hangingPunct="1">
              <a:spcBef>
                <a:spcPct val="0"/>
              </a:spcBef>
            </a:pPr>
            <a:endParaRPr lang="en-US" smtClean="0"/>
          </a:p>
          <a:p>
            <a:pPr eaLnBrk="1" hangingPunct="1">
              <a:spcBef>
                <a:spcPct val="0"/>
              </a:spcBef>
            </a:pPr>
            <a:r>
              <a:rPr lang="en-US" smtClean="0"/>
              <a:t>Sometimes you will see the  Grade level first.  The Standard is always last.</a:t>
            </a:r>
          </a:p>
          <a:p>
            <a:pPr eaLnBrk="1" hangingPunct="1">
              <a:spcBef>
                <a:spcPct val="0"/>
              </a:spcBef>
            </a:pPr>
            <a:endParaRPr lang="en-US" smtClean="0"/>
          </a:p>
          <a:p>
            <a:pPr eaLnBrk="1" hangingPunct="1">
              <a:spcBef>
                <a:spcPct val="0"/>
              </a:spcBef>
            </a:pPr>
            <a:r>
              <a:rPr lang="en-US" smtClean="0"/>
              <a:t> Remember some of the standards have an ‘AZ’ in front of the number of the standard. These were added by the AZ Review Committee. </a:t>
            </a:r>
          </a:p>
          <a:p>
            <a:pPr eaLnBrk="1" hangingPunct="1">
              <a:spcBef>
                <a:spcPct val="0"/>
              </a:spcBef>
            </a:pPr>
            <a:endParaRPr lang="en-US" smtClean="0"/>
          </a:p>
        </p:txBody>
      </p:sp>
      <p:sp>
        <p:nvSpPr>
          <p:cNvPr id="1976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3E57B2-54FF-4114-BB3C-E390F969B62C}" type="slidenum">
              <a:rPr lang="en-US" smtClean="0">
                <a:latin typeface="Arial" charset="0"/>
              </a:rPr>
              <a:pPr fontAlgn="base">
                <a:spcBef>
                  <a:spcPct val="0"/>
                </a:spcBef>
                <a:spcAft>
                  <a:spcPct val="0"/>
                </a:spcAft>
              </a:pPr>
              <a:t>38</a:t>
            </a:fld>
            <a:endParaRPr lang="en-US" smtClean="0">
              <a:latin typeface="Arial" charset="0"/>
            </a:endParaRPr>
          </a:p>
        </p:txBody>
      </p:sp>
      <p:sp>
        <p:nvSpPr>
          <p:cNvPr id="19763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9D7DF9DF-A635-4A30-A95A-708F5519811E}" type="datetime1">
              <a:rPr lang="en-US" smtClean="0">
                <a:latin typeface="Arial" charset="0"/>
              </a:rPr>
              <a:pPr fontAlgn="base">
                <a:spcBef>
                  <a:spcPct val="0"/>
                </a:spcBef>
                <a:spcAft>
                  <a:spcPct val="0"/>
                </a:spcAft>
              </a:pPr>
              <a:t>6/9/12</a:t>
            </a:fld>
            <a:endParaRPr lang="en-US" smtClean="0">
              <a:latin typeface="Arial" charset="0"/>
            </a:endParaRPr>
          </a:p>
        </p:txBody>
      </p:sp>
      <p:sp>
        <p:nvSpPr>
          <p:cNvPr id="19763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9681" name="Slide Image Placeholder 1"/>
          <p:cNvSpPr>
            <a:spLocks noGrp="1" noRot="1" noChangeAspect="1" noTextEdit="1"/>
          </p:cNvSpPr>
          <p:nvPr>
            <p:ph type="sldImg"/>
          </p:nvPr>
        </p:nvSpPr>
        <p:spPr bwMode="auto">
          <a:noFill/>
          <a:ln>
            <a:solidFill>
              <a:srgbClr val="000000"/>
            </a:solidFill>
            <a:miter lim="800000"/>
            <a:headEnd/>
            <a:tailEnd/>
          </a:ln>
        </p:spPr>
      </p:sp>
      <p:sp>
        <p:nvSpPr>
          <p:cNvPr id="1996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Find your Standards Document.</a:t>
            </a:r>
          </a:p>
          <a:p>
            <a:pPr eaLnBrk="1" hangingPunct="1">
              <a:spcBef>
                <a:spcPct val="0"/>
              </a:spcBef>
            </a:pPr>
            <a:endParaRPr lang="en-US" smtClean="0"/>
          </a:p>
          <a:p>
            <a:pPr eaLnBrk="1" hangingPunct="1">
              <a:spcBef>
                <a:spcPct val="0"/>
              </a:spcBef>
            </a:pPr>
            <a:r>
              <a:rPr lang="en-US" smtClean="0"/>
              <a:t>K-5 turn to page 10 put a sticky note for Reading,  turn 18 for Writing…put a sticky note, turn to page 22:  Speaking and Listening…sticky note, turn to page 25 for Language… tab it.</a:t>
            </a:r>
          </a:p>
          <a:p>
            <a:pPr eaLnBrk="1" hangingPunct="1">
              <a:spcBef>
                <a:spcPct val="0"/>
              </a:spcBef>
            </a:pPr>
            <a:endParaRPr lang="en-US" smtClean="0"/>
          </a:p>
          <a:p>
            <a:pPr eaLnBrk="1" hangingPunct="1">
              <a:spcBef>
                <a:spcPct val="0"/>
              </a:spcBef>
            </a:pPr>
            <a:r>
              <a:rPr lang="en-US" smtClean="0"/>
              <a:t>6-12 turn to page to page 35 for Reading put a sticky note, page 41 for Writing…sticky note tab, page 48 Speaking and Listening…tab, page 51 for Language put a sticky note, page 60 anchor standards for reading in the content areas.</a:t>
            </a:r>
          </a:p>
          <a:p>
            <a:pPr eaLnBrk="1" hangingPunct="1">
              <a:spcBef>
                <a:spcPct val="0"/>
              </a:spcBef>
            </a:pPr>
            <a:endParaRPr lang="en-US" smtClean="0"/>
          </a:p>
          <a:p>
            <a:pPr eaLnBrk="1" hangingPunct="1">
              <a:spcBef>
                <a:spcPct val="0"/>
              </a:spcBef>
            </a:pPr>
            <a:endParaRPr lang="en-US" smtClean="0"/>
          </a:p>
        </p:txBody>
      </p:sp>
      <p:sp>
        <p:nvSpPr>
          <p:cNvPr id="1996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C4DC58-8B94-4670-9932-3269DBD6E16C}" type="slidenum">
              <a:rPr lang="en-US" smtClean="0">
                <a:latin typeface="Arial" charset="0"/>
              </a:rPr>
              <a:pPr fontAlgn="base">
                <a:spcBef>
                  <a:spcPct val="0"/>
                </a:spcBef>
                <a:spcAft>
                  <a:spcPct val="0"/>
                </a:spcAft>
              </a:pPr>
              <a:t>39</a:t>
            </a:fld>
            <a:endParaRPr lang="en-US" smtClean="0">
              <a:latin typeface="Arial" charset="0"/>
            </a:endParaRPr>
          </a:p>
        </p:txBody>
      </p:sp>
      <p:sp>
        <p:nvSpPr>
          <p:cNvPr id="1996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75748B7F-2BF5-4794-B17C-D2C374487210}" type="datetime1">
              <a:rPr lang="en-US" smtClean="0">
                <a:latin typeface="Arial" charset="0"/>
              </a:rPr>
              <a:pPr fontAlgn="base">
                <a:spcBef>
                  <a:spcPct val="0"/>
                </a:spcBef>
                <a:spcAft>
                  <a:spcPct val="0"/>
                </a:spcAft>
              </a:pPr>
              <a:t>6/9/12</a:t>
            </a:fld>
            <a:endParaRPr lang="en-US" smtClean="0">
              <a:latin typeface="Arial" charset="0"/>
            </a:endParaRPr>
          </a:p>
        </p:txBody>
      </p:sp>
      <p:sp>
        <p:nvSpPr>
          <p:cNvPr id="1996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1729"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Model first </a:t>
            </a:r>
          </a:p>
          <a:p>
            <a:pPr eaLnBrk="1" hangingPunct="1">
              <a:spcBef>
                <a:spcPct val="0"/>
              </a:spcBef>
            </a:pPr>
            <a:endParaRPr lang="en-US" smtClean="0"/>
          </a:p>
          <a:p>
            <a:pPr eaLnBrk="1" hangingPunct="1">
              <a:spcBef>
                <a:spcPct val="0"/>
              </a:spcBef>
            </a:pPr>
            <a:r>
              <a:rPr lang="en-US" smtClean="0"/>
              <a:t>At your table, review the College and Career Readiness Anchor Standards for Reading and the Reading Standards. Choose one of the anchor standards.</a:t>
            </a:r>
          </a:p>
          <a:p>
            <a:pPr eaLnBrk="1" hangingPunct="1">
              <a:spcBef>
                <a:spcPct val="0"/>
              </a:spcBef>
            </a:pPr>
            <a:endParaRPr lang="en-US" smtClean="0"/>
          </a:p>
          <a:p>
            <a:pPr eaLnBrk="1" hangingPunct="1">
              <a:spcBef>
                <a:spcPct val="0"/>
              </a:spcBef>
            </a:pPr>
            <a:r>
              <a:rPr lang="en-US" smtClean="0"/>
              <a:t>Locate the standard in your grade level band.</a:t>
            </a:r>
          </a:p>
          <a:p>
            <a:pPr eaLnBrk="1" hangingPunct="1">
              <a:spcBef>
                <a:spcPct val="0"/>
              </a:spcBef>
            </a:pPr>
            <a:r>
              <a:rPr lang="en-US" smtClean="0"/>
              <a:t>Do the grade level standards build the necessary foundation to help students meet the College and Career Anchors?</a:t>
            </a:r>
          </a:p>
          <a:p>
            <a:pPr eaLnBrk="1" hangingPunct="1">
              <a:spcBef>
                <a:spcPct val="0"/>
              </a:spcBef>
            </a:pPr>
            <a:endParaRPr lang="en-US" smtClean="0"/>
          </a:p>
        </p:txBody>
      </p:sp>
      <p:sp>
        <p:nvSpPr>
          <p:cNvPr id="2017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0BFEB2-AD80-4D19-98AF-771208DE34E9}" type="slidenum">
              <a:rPr lang="en-US" smtClean="0">
                <a:latin typeface="Arial" charset="0"/>
              </a:rPr>
              <a:pPr fontAlgn="base">
                <a:spcBef>
                  <a:spcPct val="0"/>
                </a:spcBef>
                <a:spcAft>
                  <a:spcPct val="0"/>
                </a:spcAft>
              </a:pPr>
              <a:t>40</a:t>
            </a:fld>
            <a:endParaRPr lang="en-US" smtClean="0">
              <a:latin typeface="Arial" charset="0"/>
            </a:endParaRPr>
          </a:p>
        </p:txBody>
      </p:sp>
      <p:sp>
        <p:nvSpPr>
          <p:cNvPr id="20173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83128495-0A14-4655-8C73-C7E15E87D018}" type="datetime1">
              <a:rPr lang="en-US" smtClean="0">
                <a:latin typeface="Arial" charset="0"/>
              </a:rPr>
              <a:pPr fontAlgn="base">
                <a:spcBef>
                  <a:spcPct val="0"/>
                </a:spcBef>
                <a:spcAft>
                  <a:spcPct val="0"/>
                </a:spcAft>
              </a:pPr>
              <a:t>6/9/12</a:t>
            </a:fld>
            <a:endParaRPr lang="en-US" smtClean="0">
              <a:latin typeface="Arial" charset="0"/>
            </a:endParaRPr>
          </a:p>
        </p:txBody>
      </p:sp>
      <p:sp>
        <p:nvSpPr>
          <p:cNvPr id="20173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p:txBody>
          <a:bodyPr wrap="square" numCol="1" anchor="t" anchorCtr="0" compatLnSpc="1">
            <a:prstTxWarp prst="textNoShape">
              <a:avLst/>
            </a:prstTxWarp>
          </a:bodyPr>
          <a:lstStyle/>
          <a:p>
            <a:pPr eaLnBrk="1" fontAlgn="auto" hangingPunct="1">
              <a:spcBef>
                <a:spcPts val="0"/>
              </a:spcBef>
              <a:spcAft>
                <a:spcPts val="0"/>
              </a:spcAft>
              <a:defRPr/>
            </a:pPr>
            <a:r>
              <a:rPr lang="en-US" sz="1100" dirty="0"/>
              <a:t>Our goal for this module is……</a:t>
            </a:r>
          </a:p>
          <a:p>
            <a:pPr marL="227564" indent="-227564" eaLnBrk="1" fontAlgn="auto" hangingPunct="1">
              <a:spcBef>
                <a:spcPts val="0"/>
              </a:spcBef>
              <a:spcAft>
                <a:spcPts val="0"/>
              </a:spcAft>
              <a:defRPr/>
            </a:pPr>
            <a:endParaRPr lang="en-US" sz="1100" dirty="0"/>
          </a:p>
          <a:p>
            <a:pPr eaLnBrk="1" fontAlgn="auto" hangingPunct="1">
              <a:spcBef>
                <a:spcPts val="0"/>
              </a:spcBef>
              <a:spcAft>
                <a:spcPts val="0"/>
              </a:spcAft>
              <a:defRPr/>
            </a:pPr>
            <a:endParaRPr lang="en-US" sz="1100" dirty="0"/>
          </a:p>
          <a:p>
            <a:pPr eaLnBrk="1" fontAlgn="auto" hangingPunct="1">
              <a:spcBef>
                <a:spcPts val="0"/>
              </a:spcBef>
              <a:spcAft>
                <a:spcPts val="0"/>
              </a:spcAft>
              <a:defRPr/>
            </a:pPr>
            <a:r>
              <a:rPr lang="en-US" sz="1100" dirty="0"/>
              <a:t>Birth announcement: No longer referred to as the </a:t>
            </a:r>
            <a:r>
              <a:rPr lang="en-US" sz="1100" i="1" dirty="0"/>
              <a:t>‘Common Core’ , </a:t>
            </a:r>
            <a:r>
              <a:rPr lang="en-US" sz="1100" dirty="0"/>
              <a:t>it is now </a:t>
            </a:r>
            <a:r>
              <a:rPr lang="en-US" sz="1100" b="1" u="sng" dirty="0"/>
              <a:t>the AZ 2010 English Language Arts Standards.</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0940B5-0BFC-4888-920F-109A8C073AE3}" type="slidenum">
              <a:rPr lang="en-US" smtClean="0">
                <a:latin typeface="Arial" charset="0"/>
              </a:rPr>
              <a:pPr fontAlgn="base">
                <a:spcBef>
                  <a:spcPct val="0"/>
                </a:spcBef>
                <a:spcAft>
                  <a:spcPct val="0"/>
                </a:spcAft>
              </a:pPr>
              <a:t>4</a:t>
            </a:fld>
            <a:endParaRPr lang="en-US" smtClean="0">
              <a:latin typeface="Arial" charset="0"/>
            </a:endParaRPr>
          </a:p>
        </p:txBody>
      </p:sp>
      <p:sp>
        <p:nvSpPr>
          <p:cNvPr id="2970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CA7BE88C-9EF7-4551-AD2E-4D36CB04C39E}" type="datetime1">
              <a:rPr lang="en-US" smtClean="0">
                <a:latin typeface="Arial" charset="0"/>
              </a:rPr>
              <a:pPr fontAlgn="base">
                <a:spcBef>
                  <a:spcPct val="0"/>
                </a:spcBef>
                <a:spcAft>
                  <a:spcPct val="0"/>
                </a:spcAft>
              </a:pPr>
              <a:t>6/9/12</a:t>
            </a:fld>
            <a:endParaRPr lang="en-US" smtClean="0">
              <a:latin typeface="Arial" charset="0"/>
            </a:endParaRPr>
          </a:p>
        </p:txBody>
      </p:sp>
      <p:sp>
        <p:nvSpPr>
          <p:cNvPr id="2970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3777"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K-5</a:t>
            </a:r>
          </a:p>
          <a:p>
            <a:pPr eaLnBrk="1" hangingPunct="1">
              <a:spcBef>
                <a:spcPct val="0"/>
              </a:spcBef>
            </a:pPr>
            <a:r>
              <a:rPr lang="en-US" smtClean="0"/>
              <a:t>Most instruction students in K-5 receive comes from one teacher.</a:t>
            </a:r>
          </a:p>
          <a:p>
            <a:pPr eaLnBrk="1" hangingPunct="1">
              <a:spcBef>
                <a:spcPct val="0"/>
              </a:spcBef>
            </a:pPr>
            <a:endParaRPr lang="en-US" smtClean="0"/>
          </a:p>
          <a:p>
            <a:pPr eaLnBrk="1" hangingPunct="1">
              <a:spcBef>
                <a:spcPct val="0"/>
              </a:spcBef>
            </a:pPr>
            <a:r>
              <a:rPr lang="en-US" smtClean="0"/>
              <a:t>6-12</a:t>
            </a:r>
          </a:p>
          <a:p>
            <a:pPr eaLnBrk="1" hangingPunct="1">
              <a:spcBef>
                <a:spcPct val="0"/>
              </a:spcBef>
            </a:pPr>
            <a:r>
              <a:rPr lang="en-US" smtClean="0"/>
              <a:t>Grade 6-12 are covered in two content area-specific sections (ELAS and History/Social Studies, Science and Technical Subjects)</a:t>
            </a:r>
          </a:p>
          <a:p>
            <a:pPr eaLnBrk="1" hangingPunct="1">
              <a:spcBef>
                <a:spcPct val="0"/>
              </a:spcBef>
            </a:pPr>
            <a:r>
              <a:rPr lang="en-US" smtClean="0"/>
              <a:t>The first is for the English Language Arts teacher and the second is for teachers of the individual subjects.</a:t>
            </a:r>
          </a:p>
          <a:p>
            <a:pPr eaLnBrk="1" hangingPunct="1">
              <a:spcBef>
                <a:spcPct val="0"/>
              </a:spcBef>
            </a:pPr>
            <a:endParaRPr lang="en-US" smtClean="0"/>
          </a:p>
          <a:p>
            <a:pPr eaLnBrk="1" hangingPunct="1">
              <a:spcBef>
                <a:spcPct val="0"/>
              </a:spcBef>
            </a:pPr>
            <a:r>
              <a:rPr lang="en-US" smtClean="0"/>
              <a:t>Each section uses the same College Career Readiness Anchor Standards, they also have grade-specific standards tuned to the literacy requirement of the particular content area.</a:t>
            </a:r>
          </a:p>
          <a:p>
            <a:pPr eaLnBrk="1" hangingPunct="1">
              <a:spcBef>
                <a:spcPct val="0"/>
              </a:spcBef>
            </a:pPr>
            <a:endParaRPr lang="en-US" smtClean="0"/>
          </a:p>
          <a:p>
            <a:pPr eaLnBrk="1" hangingPunct="1">
              <a:spcBef>
                <a:spcPct val="0"/>
              </a:spcBef>
            </a:pPr>
            <a:r>
              <a:rPr lang="en-US" smtClean="0"/>
              <a:t>The configuration of school grade levels may be different (e.g., combination of grades, self-contained 6</a:t>
            </a:r>
            <a:r>
              <a:rPr lang="en-US" baseline="30000" smtClean="0"/>
              <a:t>th</a:t>
            </a:r>
            <a:r>
              <a:rPr lang="en-US" smtClean="0"/>
              <a:t> grade classrooms) so the responsibilities may look different at your site. This is just a general division.</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
        <p:nvSpPr>
          <p:cNvPr id="2037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3CF57C-01D7-4DB3-A263-7880CEA447DA}" type="slidenum">
              <a:rPr lang="en-US" smtClean="0">
                <a:latin typeface="Arial" charset="0"/>
              </a:rPr>
              <a:pPr fontAlgn="base">
                <a:spcBef>
                  <a:spcPct val="0"/>
                </a:spcBef>
                <a:spcAft>
                  <a:spcPct val="0"/>
                </a:spcAft>
              </a:pPr>
              <a:t>41</a:t>
            </a:fld>
            <a:endParaRPr lang="en-US" smtClean="0">
              <a:latin typeface="Arial" charset="0"/>
            </a:endParaRPr>
          </a:p>
        </p:txBody>
      </p:sp>
      <p:sp>
        <p:nvSpPr>
          <p:cNvPr id="20378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1CA42A60-0716-425D-8C09-371206134E18}" type="datetime1">
              <a:rPr lang="en-US" smtClean="0">
                <a:latin typeface="Arial" charset="0"/>
              </a:rPr>
              <a:pPr fontAlgn="base">
                <a:spcBef>
                  <a:spcPct val="0"/>
                </a:spcBef>
                <a:spcAft>
                  <a:spcPct val="0"/>
                </a:spcAft>
              </a:pPr>
              <a:t>6/9/12</a:t>
            </a:fld>
            <a:endParaRPr lang="en-US" smtClean="0">
              <a:latin typeface="Arial" charset="0"/>
            </a:endParaRPr>
          </a:p>
        </p:txBody>
      </p:sp>
      <p:sp>
        <p:nvSpPr>
          <p:cNvPr id="20378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825"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Reading: Text complexity and the growth of comprehension</a:t>
            </a:r>
          </a:p>
          <a:p>
            <a:pPr eaLnBrk="1" hangingPunct="1">
              <a:spcBef>
                <a:spcPct val="0"/>
              </a:spcBef>
            </a:pPr>
            <a:r>
              <a:rPr lang="en-US" smtClean="0"/>
              <a:t>The Reading standards place equal emphasis on the sophistication of what students read and the skill with which they read. </a:t>
            </a:r>
          </a:p>
          <a:p>
            <a:pPr eaLnBrk="1" hangingPunct="1">
              <a:spcBef>
                <a:spcPct val="0"/>
              </a:spcBef>
            </a:pPr>
            <a:endParaRPr lang="en-US" smtClean="0"/>
          </a:p>
          <a:p>
            <a:pPr eaLnBrk="1" hangingPunct="1">
              <a:spcBef>
                <a:spcPct val="0"/>
              </a:spcBef>
            </a:pPr>
            <a:r>
              <a:rPr lang="en-US" smtClean="0"/>
              <a:t>Standard 10 defines a grade-by grade “staircase” of increasing text complexity that rises from beginning reading to the college and career readiness level. </a:t>
            </a:r>
          </a:p>
          <a:p>
            <a:pPr eaLnBrk="1" hangingPunct="1">
              <a:spcBef>
                <a:spcPct val="0"/>
              </a:spcBef>
            </a:pPr>
            <a:endParaRPr lang="en-US" smtClean="0"/>
          </a:p>
          <a:p>
            <a:pPr eaLnBrk="1" hangingPunct="1">
              <a:spcBef>
                <a:spcPct val="0"/>
              </a:spcBef>
            </a:pPr>
            <a:r>
              <a:rPr lang="en-US" smtClean="0"/>
              <a:t>Whatever they are reading, students must also show a steadily growing ability to discern more from and make fuller use of text, including making an increasing number of connections among ideas and between texts, considering a wider range of textual evidence, and becoming more sensitive to inconsistencies, ambiguities, and poor reasoning in texts.</a:t>
            </a:r>
          </a:p>
        </p:txBody>
      </p:sp>
      <p:sp>
        <p:nvSpPr>
          <p:cNvPr id="2058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7AD669-78B4-47B6-90A5-B47D7DE3E876}" type="slidenum">
              <a:rPr lang="en-US" smtClean="0">
                <a:latin typeface="Arial" charset="0"/>
              </a:rPr>
              <a:pPr fontAlgn="base">
                <a:spcBef>
                  <a:spcPct val="0"/>
                </a:spcBef>
                <a:spcAft>
                  <a:spcPct val="0"/>
                </a:spcAft>
              </a:pPr>
              <a:t>42</a:t>
            </a:fld>
            <a:endParaRPr lang="en-US" smtClean="0">
              <a:latin typeface="Arial" charset="0"/>
            </a:endParaRPr>
          </a:p>
        </p:txBody>
      </p:sp>
      <p:sp>
        <p:nvSpPr>
          <p:cNvPr id="20582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A4145E4E-049F-48AA-B1C6-C62456AB8B9A}" type="datetime1">
              <a:rPr lang="en-US" smtClean="0">
                <a:latin typeface="Arial" charset="0"/>
              </a:rPr>
              <a:pPr fontAlgn="base">
                <a:spcBef>
                  <a:spcPct val="0"/>
                </a:spcBef>
                <a:spcAft>
                  <a:spcPct val="0"/>
                </a:spcAft>
              </a:pPr>
              <a:t>6/9/12</a:t>
            </a:fld>
            <a:endParaRPr lang="en-US" smtClean="0">
              <a:latin typeface="Arial" charset="0"/>
            </a:endParaRPr>
          </a:p>
        </p:txBody>
      </p:sp>
      <p:sp>
        <p:nvSpPr>
          <p:cNvPr id="20582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7873"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p:txBody>
          <a:bodyPr wrap="square" numCol="1" anchor="t" anchorCtr="0" compatLnSpc="1">
            <a:prstTxWarp prst="textNoShape">
              <a:avLst/>
            </a:prstTxWarp>
            <a:normAutofit fontScale="92500"/>
          </a:bodyPr>
          <a:lstStyle/>
          <a:p>
            <a:pPr eaLnBrk="1" fontAlgn="auto" hangingPunct="1">
              <a:spcBef>
                <a:spcPts val="0"/>
              </a:spcBef>
              <a:spcAft>
                <a:spcPts val="0"/>
              </a:spcAft>
              <a:defRPr/>
            </a:pPr>
            <a:r>
              <a:rPr lang="en-US" sz="1000" dirty="0"/>
              <a:t>Reading Standards: Foundational Skills (K–5)</a:t>
            </a:r>
          </a:p>
          <a:p>
            <a:pPr eaLnBrk="1" fontAlgn="auto" hangingPunct="1">
              <a:spcBef>
                <a:spcPts val="0"/>
              </a:spcBef>
              <a:spcAft>
                <a:spcPts val="0"/>
              </a:spcAft>
              <a:defRPr/>
            </a:pPr>
            <a:r>
              <a:rPr lang="en-US" sz="1000" dirty="0"/>
              <a:t>These standards are directed toward fostering students’ understanding and working knowledge of concepts of print, the alphabetic principle, and other basic conventions of the English writing system. These foundational skills are not an end in and of themselves; rather, they are necessary and important components of an effective, comprehensive reading program designed to develop proficient readers with the capacity to comprehend texts across a range of types and disciplines. Instruction should be differentiated: good readers will need much less practice with these concepts than struggling readers will. The point is to teach students what they need to learn and not what they already know—to discern when particular children or activities warrant more or less attention.</a:t>
            </a:r>
          </a:p>
          <a:p>
            <a:pPr eaLnBrk="1" fontAlgn="auto" hangingPunct="1">
              <a:spcBef>
                <a:spcPts val="0"/>
              </a:spcBef>
              <a:spcAft>
                <a:spcPts val="0"/>
              </a:spcAft>
              <a:defRPr/>
            </a:pPr>
            <a:r>
              <a:rPr lang="en-US" sz="1000" b="1" i="1" dirty="0"/>
              <a:t>Note: In kindergarten, children are expected to demonstrate increasing awareness and competence in the areas that follow.</a:t>
            </a:r>
          </a:p>
          <a:p>
            <a:pPr eaLnBrk="1" fontAlgn="auto" hangingPunct="1">
              <a:spcBef>
                <a:spcPts val="0"/>
              </a:spcBef>
              <a:spcAft>
                <a:spcPts val="0"/>
              </a:spcAft>
              <a:defRPr/>
            </a:pPr>
            <a:r>
              <a:rPr lang="en-US" sz="1000" dirty="0"/>
              <a:t>Reading Standards for Literature K–5 and 6-12 RL</a:t>
            </a:r>
          </a:p>
          <a:p>
            <a:pPr eaLnBrk="1" fontAlgn="auto" hangingPunct="1">
              <a:spcBef>
                <a:spcPts val="0"/>
              </a:spcBef>
              <a:spcAft>
                <a:spcPts val="0"/>
              </a:spcAft>
              <a:defRPr/>
            </a:pPr>
            <a:r>
              <a:rPr lang="en-US" sz="1000" dirty="0"/>
              <a:t>The following standards offer a focus for instruction each year and help ensure that students gain adequate exposure to a range of texts and tasks. Rigor is also infused through the requirement that students read increasingly complex texts through the grades. </a:t>
            </a:r>
            <a:r>
              <a:rPr lang="en-US" sz="1000" i="1" dirty="0"/>
              <a:t>Students advancing through the grades are expected to meet each year’s grade-specific standards and retain or further develop skills and understandings mastered in preceding grades.</a:t>
            </a:r>
            <a:endParaRPr lang="en-US" sz="1000" b="1" i="1" dirty="0"/>
          </a:p>
          <a:p>
            <a:pPr eaLnBrk="1" fontAlgn="auto" hangingPunct="1">
              <a:spcBef>
                <a:spcPts val="0"/>
              </a:spcBef>
              <a:spcAft>
                <a:spcPts val="0"/>
              </a:spcAft>
              <a:defRPr/>
            </a:pPr>
            <a:r>
              <a:rPr lang="en-US" sz="1000" dirty="0"/>
              <a:t>The grades 6–12 standards are divided into two sections, one for ELA and the other for history/social studies, science, and technical subjects. This division reflects the unique, time-honored place of ELA teachers in developing students’ literacy</a:t>
            </a:r>
          </a:p>
          <a:p>
            <a:pPr eaLnBrk="1" fontAlgn="auto" hangingPunct="1">
              <a:spcBef>
                <a:spcPts val="0"/>
              </a:spcBef>
              <a:spcAft>
                <a:spcPts val="0"/>
              </a:spcAft>
              <a:defRPr/>
            </a:pPr>
            <a:r>
              <a:rPr lang="en-US" sz="1000" dirty="0"/>
              <a:t>skills while at the same time recognizing that teachers in other areas must have a role in this development as well.</a:t>
            </a:r>
          </a:p>
          <a:p>
            <a:pPr eaLnBrk="1" fontAlgn="auto" hangingPunct="1">
              <a:spcBef>
                <a:spcPts val="0"/>
              </a:spcBef>
              <a:spcAft>
                <a:spcPts val="0"/>
              </a:spcAft>
              <a:defRPr/>
            </a:pPr>
            <a:r>
              <a:rPr lang="en-US" sz="1000" dirty="0"/>
              <a:t>Part of the motivation behind the interdisciplinary approach to literacy promulgated by the Standards is extensive research establishing the need for college and career ready students to be proficient in reading complex informational text independently in a variety of content areas.</a:t>
            </a:r>
            <a:endParaRPr lang="en-US" sz="1000" b="1" i="1" dirty="0"/>
          </a:p>
          <a:p>
            <a:pPr eaLnBrk="1" fontAlgn="auto" hangingPunct="1">
              <a:spcBef>
                <a:spcPts val="0"/>
              </a:spcBef>
              <a:spcAft>
                <a:spcPts val="0"/>
              </a:spcAft>
              <a:defRPr/>
            </a:pPr>
            <a:endParaRPr lang="en-US" b="1" i="1" dirty="0" smtClean="0"/>
          </a:p>
          <a:p>
            <a:pPr eaLnBrk="1" fontAlgn="auto" hangingPunct="1">
              <a:spcBef>
                <a:spcPts val="0"/>
              </a:spcBef>
              <a:spcAft>
                <a:spcPts val="0"/>
              </a:spcAft>
              <a:defRPr/>
            </a:pPr>
            <a:endParaRPr lang="en-US" dirty="0" smtClean="0"/>
          </a:p>
        </p:txBody>
      </p:sp>
      <p:sp>
        <p:nvSpPr>
          <p:cNvPr id="2078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7AE060-FA31-4105-84AA-7CAA3BD42D78}" type="slidenum">
              <a:rPr lang="en-US" smtClean="0">
                <a:latin typeface="Arial" charset="0"/>
              </a:rPr>
              <a:pPr fontAlgn="base">
                <a:spcBef>
                  <a:spcPct val="0"/>
                </a:spcBef>
                <a:spcAft>
                  <a:spcPct val="0"/>
                </a:spcAft>
              </a:pPr>
              <a:t>43</a:t>
            </a:fld>
            <a:endParaRPr lang="en-US" smtClean="0">
              <a:latin typeface="Arial" charset="0"/>
            </a:endParaRPr>
          </a:p>
        </p:txBody>
      </p:sp>
      <p:sp>
        <p:nvSpPr>
          <p:cNvPr id="20787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D1F90FE0-B1E3-4348-B14A-E193F8AE5AFF}" type="datetime1">
              <a:rPr lang="en-US" smtClean="0">
                <a:latin typeface="Arial" charset="0"/>
              </a:rPr>
              <a:pPr fontAlgn="base">
                <a:spcBef>
                  <a:spcPct val="0"/>
                </a:spcBef>
                <a:spcAft>
                  <a:spcPct val="0"/>
                </a:spcAft>
              </a:pPr>
              <a:t>6/9/12</a:t>
            </a:fld>
            <a:endParaRPr lang="en-US" smtClean="0">
              <a:latin typeface="Arial" charset="0"/>
            </a:endParaRPr>
          </a:p>
        </p:txBody>
      </p:sp>
      <p:sp>
        <p:nvSpPr>
          <p:cNvPr id="20787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9921" name="Slide Image Placeholder 1"/>
          <p:cNvSpPr>
            <a:spLocks noGrp="1" noRot="1" noChangeAspect="1" noTextEdit="1"/>
          </p:cNvSpPr>
          <p:nvPr>
            <p:ph type="sldImg"/>
          </p:nvPr>
        </p:nvSpPr>
        <p:spPr bwMode="auto">
          <a:noFill/>
          <a:ln>
            <a:solidFill>
              <a:srgbClr val="000000"/>
            </a:solidFill>
            <a:miter lim="800000"/>
            <a:headEnd/>
            <a:tailEnd/>
          </a:ln>
        </p:spPr>
      </p:sp>
      <p:sp>
        <p:nvSpPr>
          <p:cNvPr id="2099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Look at your anchor standard for reading K-5 p. 10.</a:t>
            </a:r>
          </a:p>
          <a:p>
            <a:pPr eaLnBrk="1" hangingPunct="1">
              <a:spcBef>
                <a:spcPct val="0"/>
              </a:spcBef>
            </a:pPr>
            <a:endParaRPr lang="en-US" smtClean="0"/>
          </a:p>
          <a:p>
            <a:pPr eaLnBrk="1" hangingPunct="1">
              <a:spcBef>
                <a:spcPct val="0"/>
              </a:spcBef>
            </a:pPr>
            <a:r>
              <a:rPr lang="en-US" smtClean="0"/>
              <a:t>Find CCR #3 for your grade band in the reading strand.</a:t>
            </a:r>
            <a:r>
              <a:rPr lang="en-US" b="1" i="1" smtClean="0">
                <a:solidFill>
                  <a:srgbClr val="FFFF00"/>
                </a:solidFill>
              </a:rPr>
              <a:t> (</a:t>
            </a:r>
            <a:r>
              <a:rPr lang="en-US" b="1" i="1" smtClean="0">
                <a:solidFill>
                  <a:srgbClr val="FFFF00"/>
                </a:solidFill>
                <a:ea typeface="Geneva"/>
                <a:cs typeface="Geneva"/>
              </a:rPr>
              <a:t>CCR Reading Standard 3: Analyze how and why individuals, events, and ideas develop and interact over the course of a text.) </a:t>
            </a:r>
            <a:endParaRPr lang="en-US" smtClean="0"/>
          </a:p>
          <a:p>
            <a:pPr eaLnBrk="1" hangingPunct="1">
              <a:spcBef>
                <a:spcPct val="0"/>
              </a:spcBef>
            </a:pPr>
            <a:r>
              <a:rPr lang="en-US" smtClean="0"/>
              <a:t>Go to the corresponding standard under RL, and that standard exemplifies what the CCR looks for that grade level.</a:t>
            </a:r>
          </a:p>
        </p:txBody>
      </p:sp>
      <p:sp>
        <p:nvSpPr>
          <p:cNvPr id="2099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14788F-CD0D-4F26-B90E-B1062B62B835}" type="slidenum">
              <a:rPr lang="en-US" smtClean="0">
                <a:latin typeface="Arial" charset="0"/>
              </a:rPr>
              <a:pPr fontAlgn="base">
                <a:spcBef>
                  <a:spcPct val="0"/>
                </a:spcBef>
                <a:spcAft>
                  <a:spcPct val="0"/>
                </a:spcAft>
              </a:pPr>
              <a:t>44</a:t>
            </a:fld>
            <a:endParaRPr lang="en-US" smtClean="0">
              <a:latin typeface="Arial" charset="0"/>
            </a:endParaRPr>
          </a:p>
        </p:txBody>
      </p:sp>
      <p:sp>
        <p:nvSpPr>
          <p:cNvPr id="2099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515B191B-6956-4552-8E7A-C04363F12921}" type="datetime1">
              <a:rPr lang="en-US" smtClean="0">
                <a:latin typeface="Arial" charset="0"/>
              </a:rPr>
              <a:pPr fontAlgn="base">
                <a:spcBef>
                  <a:spcPct val="0"/>
                </a:spcBef>
                <a:spcAft>
                  <a:spcPct val="0"/>
                </a:spcAft>
              </a:pPr>
              <a:t>6/9/12</a:t>
            </a:fld>
            <a:endParaRPr lang="en-US" smtClean="0">
              <a:latin typeface="Arial" charset="0"/>
            </a:endParaRPr>
          </a:p>
        </p:txBody>
      </p:sp>
      <p:sp>
        <p:nvSpPr>
          <p:cNvPr id="20992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1969" name="Slide Image Placeholder 1"/>
          <p:cNvSpPr>
            <a:spLocks noGrp="1" noRot="1" noChangeAspect="1" noTextEdit="1"/>
          </p:cNvSpPr>
          <p:nvPr>
            <p:ph type="sldImg"/>
          </p:nvPr>
        </p:nvSpPr>
        <p:spPr bwMode="auto">
          <a:noFill/>
          <a:ln>
            <a:solidFill>
              <a:srgbClr val="000000"/>
            </a:solidFill>
            <a:miter lim="800000"/>
            <a:headEnd/>
            <a:tailEnd/>
          </a:ln>
        </p:spPr>
      </p:sp>
      <p:sp>
        <p:nvSpPr>
          <p:cNvPr id="2119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1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6A34A7-E43F-427B-91FD-F7D4CD4A6444}" type="slidenum">
              <a:rPr lang="en-US" smtClean="0">
                <a:latin typeface="Arial" charset="0"/>
              </a:rPr>
              <a:pPr fontAlgn="base">
                <a:spcBef>
                  <a:spcPct val="0"/>
                </a:spcBef>
                <a:spcAft>
                  <a:spcPct val="0"/>
                </a:spcAft>
              </a:pPr>
              <a:t>45</a:t>
            </a:fld>
            <a:endParaRPr lang="en-US" smtClean="0">
              <a:latin typeface="Arial" charset="0"/>
            </a:endParaRPr>
          </a:p>
        </p:txBody>
      </p:sp>
      <p:sp>
        <p:nvSpPr>
          <p:cNvPr id="2119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D1B96A5-0C24-44DB-B759-3B87DA1AD156}" type="datetime1">
              <a:rPr lang="en-US" smtClean="0">
                <a:latin typeface="Arial" charset="0"/>
              </a:rPr>
              <a:pPr fontAlgn="base">
                <a:spcBef>
                  <a:spcPct val="0"/>
                </a:spcBef>
                <a:spcAft>
                  <a:spcPct val="0"/>
                </a:spcAft>
              </a:pPr>
              <a:t>6/9/12</a:t>
            </a:fld>
            <a:endParaRPr lang="en-US" smtClean="0">
              <a:latin typeface="Arial" charset="0"/>
            </a:endParaRPr>
          </a:p>
        </p:txBody>
      </p:sp>
      <p:sp>
        <p:nvSpPr>
          <p:cNvPr id="21197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4017"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000" smtClean="0"/>
              <a:t>Speaking and Listening: Flexible communication and collaboration</a:t>
            </a:r>
          </a:p>
          <a:p>
            <a:pPr eaLnBrk="1" hangingPunct="1">
              <a:spcBef>
                <a:spcPct val="0"/>
              </a:spcBef>
            </a:pPr>
            <a:r>
              <a:rPr lang="en-US" sz="1000" smtClean="0"/>
              <a:t>Including but not limited to skills necessary for formal presentations, the</a:t>
            </a:r>
          </a:p>
          <a:p>
            <a:pPr eaLnBrk="1" hangingPunct="1">
              <a:spcBef>
                <a:spcPct val="0"/>
              </a:spcBef>
            </a:pPr>
            <a:r>
              <a:rPr lang="en-US" sz="1000" smtClean="0"/>
              <a:t>Speaking and Listening standards require students to develop a range of</a:t>
            </a:r>
          </a:p>
          <a:p>
            <a:pPr eaLnBrk="1" hangingPunct="1">
              <a:spcBef>
                <a:spcPct val="0"/>
              </a:spcBef>
            </a:pPr>
            <a:r>
              <a:rPr lang="en-US" sz="1000" smtClean="0"/>
              <a:t>broadly useful oral communication and interpersonal skills. Students must learn</a:t>
            </a:r>
          </a:p>
          <a:p>
            <a:pPr eaLnBrk="1" hangingPunct="1">
              <a:spcBef>
                <a:spcPct val="0"/>
              </a:spcBef>
            </a:pPr>
            <a:r>
              <a:rPr lang="en-US" sz="1000" smtClean="0"/>
              <a:t>to work together, express and listen carefully to ideas, integrate information</a:t>
            </a:r>
          </a:p>
          <a:p>
            <a:pPr eaLnBrk="1" hangingPunct="1">
              <a:spcBef>
                <a:spcPct val="0"/>
              </a:spcBef>
            </a:pPr>
            <a:r>
              <a:rPr lang="en-US" sz="1000" smtClean="0"/>
              <a:t>from oral, visual, quantitative, and media sources, evaluate what they hear, use</a:t>
            </a:r>
          </a:p>
          <a:p>
            <a:pPr eaLnBrk="1" hangingPunct="1">
              <a:spcBef>
                <a:spcPct val="0"/>
              </a:spcBef>
            </a:pPr>
            <a:r>
              <a:rPr lang="en-US" sz="1000" smtClean="0"/>
              <a:t>media and visual displays strategically to help achieve communicative purposes,</a:t>
            </a:r>
          </a:p>
          <a:p>
            <a:pPr eaLnBrk="1" hangingPunct="1">
              <a:spcBef>
                <a:spcPct val="0"/>
              </a:spcBef>
            </a:pPr>
            <a:r>
              <a:rPr lang="en-US" sz="1000" smtClean="0"/>
              <a:t>and adapt speech to context and task.</a:t>
            </a:r>
          </a:p>
          <a:p>
            <a:pPr eaLnBrk="1" hangingPunct="1">
              <a:spcBef>
                <a:spcPct val="0"/>
              </a:spcBef>
            </a:pPr>
            <a:r>
              <a:rPr lang="en-US" sz="1000" smtClean="0"/>
              <a:t>Language: Conventions, effective use, and vocabulary</a:t>
            </a:r>
          </a:p>
          <a:p>
            <a:pPr eaLnBrk="1" hangingPunct="1">
              <a:spcBef>
                <a:spcPct val="0"/>
              </a:spcBef>
            </a:pPr>
            <a:r>
              <a:rPr lang="en-US" sz="1000" smtClean="0"/>
              <a:t>The Language standards include the essential “rules” of standard written</a:t>
            </a:r>
          </a:p>
          <a:p>
            <a:pPr eaLnBrk="1" hangingPunct="1">
              <a:spcBef>
                <a:spcPct val="0"/>
              </a:spcBef>
            </a:pPr>
            <a:r>
              <a:rPr lang="en-US" sz="1000" smtClean="0"/>
              <a:t>and spoken English, but they also approach language as a matter of craft</a:t>
            </a:r>
          </a:p>
          <a:p>
            <a:pPr eaLnBrk="1" hangingPunct="1">
              <a:spcBef>
                <a:spcPct val="0"/>
              </a:spcBef>
            </a:pPr>
            <a:r>
              <a:rPr lang="en-US" sz="1000" smtClean="0"/>
              <a:t>and informed choice among alternatives. The vocabulary standards focus on</a:t>
            </a:r>
          </a:p>
          <a:p>
            <a:pPr eaLnBrk="1" hangingPunct="1">
              <a:spcBef>
                <a:spcPct val="0"/>
              </a:spcBef>
            </a:pPr>
            <a:r>
              <a:rPr lang="en-US" sz="1000" smtClean="0"/>
              <a:t>understanding words and phrases, their relationships, and their nuances and on</a:t>
            </a:r>
          </a:p>
          <a:p>
            <a:pPr eaLnBrk="1" hangingPunct="1">
              <a:spcBef>
                <a:spcPct val="0"/>
              </a:spcBef>
            </a:pPr>
            <a:r>
              <a:rPr lang="en-US" sz="1000" smtClean="0"/>
              <a:t>acquiring new vocabulary, particularly general academic and domain-specific</a:t>
            </a:r>
          </a:p>
          <a:p>
            <a:pPr eaLnBrk="1" hangingPunct="1">
              <a:spcBef>
                <a:spcPct val="0"/>
              </a:spcBef>
            </a:pPr>
            <a:r>
              <a:rPr lang="en-US" sz="1000" smtClean="0"/>
              <a:t>words and phrases.</a:t>
            </a:r>
          </a:p>
        </p:txBody>
      </p:sp>
      <p:sp>
        <p:nvSpPr>
          <p:cNvPr id="2140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D237D9-7877-4E8D-BFDC-3582C97806D6}" type="slidenum">
              <a:rPr lang="en-US" smtClean="0">
                <a:latin typeface="Arial" charset="0"/>
              </a:rPr>
              <a:pPr fontAlgn="base">
                <a:spcBef>
                  <a:spcPct val="0"/>
                </a:spcBef>
                <a:spcAft>
                  <a:spcPct val="0"/>
                </a:spcAft>
              </a:pPr>
              <a:t>46</a:t>
            </a:fld>
            <a:endParaRPr lang="en-US" smtClean="0">
              <a:latin typeface="Arial" charset="0"/>
            </a:endParaRPr>
          </a:p>
        </p:txBody>
      </p:sp>
      <p:sp>
        <p:nvSpPr>
          <p:cNvPr id="21402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3B649AE3-B7E1-4B9F-97A0-70E6171B7922}" type="datetime1">
              <a:rPr lang="en-US" smtClean="0">
                <a:latin typeface="Arial" charset="0"/>
              </a:rPr>
              <a:pPr fontAlgn="base">
                <a:spcBef>
                  <a:spcPct val="0"/>
                </a:spcBef>
                <a:spcAft>
                  <a:spcPct val="0"/>
                </a:spcAft>
              </a:pPr>
              <a:t>6/9/12</a:t>
            </a:fld>
            <a:endParaRPr lang="en-US" smtClean="0">
              <a:latin typeface="Arial" charset="0"/>
            </a:endParaRPr>
          </a:p>
        </p:txBody>
      </p:sp>
      <p:sp>
        <p:nvSpPr>
          <p:cNvPr id="21402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6065"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6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6BFB2F-5978-454C-8262-EB368CC8698F}" type="slidenum">
              <a:rPr lang="en-US" smtClean="0">
                <a:latin typeface="Arial" charset="0"/>
              </a:rPr>
              <a:pPr fontAlgn="base">
                <a:spcBef>
                  <a:spcPct val="0"/>
                </a:spcBef>
                <a:spcAft>
                  <a:spcPct val="0"/>
                </a:spcAft>
              </a:pPr>
              <a:t>47</a:t>
            </a:fld>
            <a:endParaRPr lang="en-US" smtClean="0">
              <a:latin typeface="Arial" charset="0"/>
            </a:endParaRPr>
          </a:p>
        </p:txBody>
      </p:sp>
      <p:sp>
        <p:nvSpPr>
          <p:cNvPr id="21606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946EF5AF-7EED-4291-9CD0-4F1AD2A9FA99}" type="datetime1">
              <a:rPr lang="en-US" smtClean="0">
                <a:latin typeface="Arial" charset="0"/>
              </a:rPr>
              <a:pPr fontAlgn="base">
                <a:spcBef>
                  <a:spcPct val="0"/>
                </a:spcBef>
                <a:spcAft>
                  <a:spcPct val="0"/>
                </a:spcAft>
              </a:pPr>
              <a:t>6/9/12</a:t>
            </a:fld>
            <a:endParaRPr lang="en-US" smtClean="0">
              <a:latin typeface="Arial" charset="0"/>
            </a:endParaRPr>
          </a:p>
        </p:txBody>
      </p:sp>
      <p:sp>
        <p:nvSpPr>
          <p:cNvPr id="2160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8113" name="Slide Image Placeholder 1"/>
          <p:cNvSpPr>
            <a:spLocks noGrp="1" noRot="1" noChangeAspect="1" noTextEdit="1"/>
          </p:cNvSpPr>
          <p:nvPr>
            <p:ph type="sldImg"/>
          </p:nvPr>
        </p:nvSpPr>
        <p:spPr bwMode="auto">
          <a:noFill/>
          <a:ln>
            <a:solidFill>
              <a:srgbClr val="000000"/>
            </a:solidFill>
            <a:miter lim="800000"/>
            <a:headEnd/>
            <a:tailEnd/>
          </a:ln>
        </p:spPr>
      </p:sp>
      <p:sp>
        <p:nvSpPr>
          <p:cNvPr id="2181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p:txBody>
      </p:sp>
      <p:sp>
        <p:nvSpPr>
          <p:cNvPr id="2181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BF26AE5-B35B-451E-B298-C696FB881A48}" type="slidenum">
              <a:rPr lang="en-US" smtClean="0">
                <a:latin typeface="Arial" charset="0"/>
              </a:rPr>
              <a:pPr fontAlgn="base">
                <a:spcBef>
                  <a:spcPct val="0"/>
                </a:spcBef>
                <a:spcAft>
                  <a:spcPct val="0"/>
                </a:spcAft>
              </a:pPr>
              <a:t>48</a:t>
            </a:fld>
            <a:endParaRPr lang="en-US" smtClean="0">
              <a:latin typeface="Arial" charset="0"/>
            </a:endParaRPr>
          </a:p>
        </p:txBody>
      </p:sp>
      <p:sp>
        <p:nvSpPr>
          <p:cNvPr id="21811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B75BDEB8-23B0-4ACE-8DAD-9547DF3B7F26}" type="datetime1">
              <a:rPr lang="en-US" smtClean="0">
                <a:latin typeface="Arial" charset="0"/>
              </a:rPr>
              <a:pPr fontAlgn="base">
                <a:spcBef>
                  <a:spcPct val="0"/>
                </a:spcBef>
                <a:spcAft>
                  <a:spcPct val="0"/>
                </a:spcAft>
              </a:pPr>
              <a:t>6/9/12</a:t>
            </a:fld>
            <a:endParaRPr lang="en-US" smtClean="0">
              <a:latin typeface="Arial" charset="0"/>
            </a:endParaRPr>
          </a:p>
        </p:txBody>
      </p:sp>
      <p:sp>
        <p:nvSpPr>
          <p:cNvPr id="21811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0161" name="Slide Image Placeholder 1"/>
          <p:cNvSpPr>
            <a:spLocks noGrp="1" noRot="1" noChangeAspect="1" noTextEdit="1"/>
          </p:cNvSpPr>
          <p:nvPr>
            <p:ph type="sldImg"/>
          </p:nvPr>
        </p:nvSpPr>
        <p:spPr bwMode="auto">
          <a:noFill/>
          <a:ln>
            <a:solidFill>
              <a:srgbClr val="000000"/>
            </a:solidFill>
            <a:miter lim="800000"/>
            <a:headEnd/>
            <a:tailEnd/>
          </a:ln>
        </p:spPr>
      </p:sp>
      <p:sp>
        <p:nvSpPr>
          <p:cNvPr id="2201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Standards are taken from the College and Career Readiness Anchor Standards.</a:t>
            </a:r>
          </a:p>
          <a:p>
            <a:pPr eaLnBrk="1" hangingPunct="1">
              <a:spcBef>
                <a:spcPct val="0"/>
              </a:spcBef>
            </a:pPr>
            <a:endParaRPr lang="en-US" smtClean="0"/>
          </a:p>
          <a:p>
            <a:pPr eaLnBrk="1" hangingPunct="1">
              <a:spcBef>
                <a:spcPct val="0"/>
              </a:spcBef>
            </a:pPr>
            <a:r>
              <a:rPr lang="en-US" smtClean="0"/>
              <a:t>The Standards take a hybrid approach to matters of conventions, knowledge of language, and vocabulary. As noted in the table, certain elements important to reading, writing, and speaking and listening are included in those strands to help provide a coherent set of expectations for those modes of communication.</a:t>
            </a:r>
          </a:p>
        </p:txBody>
      </p:sp>
      <p:sp>
        <p:nvSpPr>
          <p:cNvPr id="2201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EE8570-4E29-49E3-8284-4118C840C4CA}" type="slidenum">
              <a:rPr lang="en-US" smtClean="0">
                <a:latin typeface="Arial" charset="0"/>
              </a:rPr>
              <a:pPr fontAlgn="base">
                <a:spcBef>
                  <a:spcPct val="0"/>
                </a:spcBef>
                <a:spcAft>
                  <a:spcPct val="0"/>
                </a:spcAft>
              </a:pPr>
              <a:t>49</a:t>
            </a:fld>
            <a:endParaRPr lang="en-US" smtClean="0">
              <a:latin typeface="Arial" charset="0"/>
            </a:endParaRPr>
          </a:p>
        </p:txBody>
      </p:sp>
      <p:sp>
        <p:nvSpPr>
          <p:cNvPr id="22016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60B70704-BC12-4EE9-87D8-7A5515969E61}" type="datetime1">
              <a:rPr lang="en-US" smtClean="0">
                <a:latin typeface="Arial" charset="0"/>
              </a:rPr>
              <a:pPr fontAlgn="base">
                <a:spcBef>
                  <a:spcPct val="0"/>
                </a:spcBef>
                <a:spcAft>
                  <a:spcPct val="0"/>
                </a:spcAft>
              </a:pPr>
              <a:t>6/9/12</a:t>
            </a:fld>
            <a:endParaRPr lang="en-US" smtClean="0">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2209"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000" b="1" smtClean="0"/>
              <a:t>Writing</a:t>
            </a:r>
            <a:r>
              <a:rPr lang="en-US" sz="1000" smtClean="0"/>
              <a:t>: Text types, responding to reading, and research</a:t>
            </a:r>
          </a:p>
          <a:p>
            <a:pPr eaLnBrk="1" hangingPunct="1">
              <a:spcBef>
                <a:spcPct val="0"/>
              </a:spcBef>
            </a:pPr>
            <a:r>
              <a:rPr lang="en-US" sz="1000" smtClean="0"/>
              <a:t>The Standards acknowledge the fact that whereas some writing skills, such</a:t>
            </a:r>
          </a:p>
          <a:p>
            <a:pPr eaLnBrk="1" hangingPunct="1">
              <a:spcBef>
                <a:spcPct val="0"/>
              </a:spcBef>
            </a:pPr>
            <a:r>
              <a:rPr lang="en-US" sz="1000" smtClean="0"/>
              <a:t>as the ability to plan, revise, edit, and publish, are applicable to many types of</a:t>
            </a:r>
          </a:p>
          <a:p>
            <a:pPr eaLnBrk="1" hangingPunct="1">
              <a:spcBef>
                <a:spcPct val="0"/>
              </a:spcBef>
            </a:pPr>
            <a:r>
              <a:rPr lang="en-US" sz="1000" smtClean="0"/>
              <a:t>writing, other skills are more properly defined in terms of specific writing types:</a:t>
            </a:r>
          </a:p>
          <a:p>
            <a:pPr eaLnBrk="1" hangingPunct="1">
              <a:spcBef>
                <a:spcPct val="0"/>
              </a:spcBef>
            </a:pPr>
            <a:r>
              <a:rPr lang="en-US" sz="1000" smtClean="0"/>
              <a:t>arguments, informative/explanatory texts, and narratives. Standard 9 stresses</a:t>
            </a:r>
          </a:p>
          <a:p>
            <a:pPr eaLnBrk="1" hangingPunct="1">
              <a:spcBef>
                <a:spcPct val="0"/>
              </a:spcBef>
            </a:pPr>
            <a:r>
              <a:rPr lang="en-US" sz="1000" smtClean="0"/>
              <a:t>the importance of the writing-reading connection by requiring students to draw</a:t>
            </a:r>
          </a:p>
          <a:p>
            <a:pPr eaLnBrk="1" hangingPunct="1">
              <a:spcBef>
                <a:spcPct val="0"/>
              </a:spcBef>
            </a:pPr>
            <a:r>
              <a:rPr lang="en-US" sz="1000" smtClean="0"/>
              <a:t>upon and write about evidence from literary and informational texts. Because</a:t>
            </a:r>
          </a:p>
          <a:p>
            <a:pPr eaLnBrk="1" hangingPunct="1">
              <a:spcBef>
                <a:spcPct val="0"/>
              </a:spcBef>
            </a:pPr>
            <a:r>
              <a:rPr lang="en-US" sz="1000" smtClean="0"/>
              <a:t>of the centrality of writing to most forms of inquiry, research standards are</a:t>
            </a:r>
          </a:p>
          <a:p>
            <a:pPr eaLnBrk="1" hangingPunct="1">
              <a:spcBef>
                <a:spcPct val="0"/>
              </a:spcBef>
            </a:pPr>
            <a:r>
              <a:rPr lang="en-US" sz="1000" smtClean="0"/>
              <a:t>prominently included in this strand, though skills important to research are</a:t>
            </a:r>
          </a:p>
          <a:p>
            <a:pPr eaLnBrk="1" hangingPunct="1">
              <a:spcBef>
                <a:spcPct val="0"/>
              </a:spcBef>
            </a:pPr>
            <a:r>
              <a:rPr lang="en-US" sz="1000" smtClean="0"/>
              <a:t>infused throughout the document.</a:t>
            </a:r>
          </a:p>
          <a:p>
            <a:pPr eaLnBrk="1" hangingPunct="1">
              <a:spcBef>
                <a:spcPct val="0"/>
              </a:spcBef>
            </a:pPr>
            <a:r>
              <a:rPr lang="en-US" sz="1000" b="1" smtClean="0"/>
              <a:t>Speaking and Listening: </a:t>
            </a:r>
            <a:r>
              <a:rPr lang="en-US" sz="1000" smtClean="0"/>
              <a:t>Flexible communication and collaboration</a:t>
            </a:r>
          </a:p>
        </p:txBody>
      </p:sp>
      <p:sp>
        <p:nvSpPr>
          <p:cNvPr id="222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2C151E-443F-4B05-BA4A-A12ABD9C5548}" type="slidenum">
              <a:rPr lang="en-US" smtClean="0">
                <a:latin typeface="Arial" charset="0"/>
              </a:rPr>
              <a:pPr fontAlgn="base">
                <a:spcBef>
                  <a:spcPct val="0"/>
                </a:spcBef>
                <a:spcAft>
                  <a:spcPct val="0"/>
                </a:spcAft>
              </a:pPr>
              <a:t>50</a:t>
            </a:fld>
            <a:endParaRPr lang="en-US" smtClean="0">
              <a:latin typeface="Arial" charset="0"/>
            </a:endParaRPr>
          </a:p>
        </p:txBody>
      </p:sp>
      <p:sp>
        <p:nvSpPr>
          <p:cNvPr id="2222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6F4285E5-2FA4-456C-84B6-95E13E290BBC}" type="datetime1">
              <a:rPr lang="en-US" smtClean="0">
                <a:latin typeface="Arial" charset="0"/>
              </a:rPr>
              <a:pPr fontAlgn="base">
                <a:spcBef>
                  <a:spcPct val="0"/>
                </a:spcBef>
                <a:spcAft>
                  <a:spcPct val="0"/>
                </a:spcAft>
              </a:pPr>
              <a:t>6/9/12</a:t>
            </a:fld>
            <a:endParaRPr lang="en-US" smtClean="0">
              <a:latin typeface="Arial" charset="0"/>
            </a:endParaRPr>
          </a:p>
        </p:txBody>
      </p:sp>
      <p:sp>
        <p:nvSpPr>
          <p:cNvPr id="2222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9C83BE-A589-40E4-9600-FDBE73C77DF1}" type="slidenum">
              <a:rPr lang="en-US" smtClean="0">
                <a:latin typeface="Arial" charset="0"/>
              </a:rPr>
              <a:pPr fontAlgn="base">
                <a:spcBef>
                  <a:spcPct val="0"/>
                </a:spcBef>
                <a:spcAft>
                  <a:spcPct val="0"/>
                </a:spcAft>
              </a:pPr>
              <a:t>5</a:t>
            </a:fld>
            <a:endParaRPr lang="en-US" smtClean="0">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4257"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Participate continues through 2</a:t>
            </a:r>
            <a:r>
              <a:rPr lang="en-US" baseline="30000" smtClean="0"/>
              <a:t>nd</a:t>
            </a:r>
            <a:r>
              <a:rPr lang="en-US" smtClean="0"/>
              <a:t> grade where it shifts to conduct</a:t>
            </a:r>
          </a:p>
        </p:txBody>
      </p:sp>
      <p:sp>
        <p:nvSpPr>
          <p:cNvPr id="2242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28DD2D-ABDB-4FB6-AF2F-7E422C5290F1}" type="slidenum">
              <a:rPr lang="en-US" smtClean="0">
                <a:latin typeface="Arial" charset="0"/>
              </a:rPr>
              <a:pPr fontAlgn="base">
                <a:spcBef>
                  <a:spcPct val="0"/>
                </a:spcBef>
                <a:spcAft>
                  <a:spcPct val="0"/>
                </a:spcAft>
              </a:pPr>
              <a:t>51</a:t>
            </a:fld>
            <a:endParaRPr lang="en-US" smtClean="0">
              <a:latin typeface="Arial" charset="0"/>
            </a:endParaRPr>
          </a:p>
        </p:txBody>
      </p:sp>
      <p:sp>
        <p:nvSpPr>
          <p:cNvPr id="2242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6357C8CF-69A2-4D78-ACCC-4AC1F068C0A6}" type="datetime1">
              <a:rPr lang="en-US" smtClean="0">
                <a:latin typeface="Arial" charset="0"/>
              </a:rPr>
              <a:pPr fontAlgn="base">
                <a:spcBef>
                  <a:spcPct val="0"/>
                </a:spcBef>
                <a:spcAft>
                  <a:spcPct val="0"/>
                </a:spcAft>
              </a:pPr>
              <a:t>6/9/12</a:t>
            </a:fld>
            <a:endParaRPr lang="en-US" smtClean="0">
              <a:latin typeface="Arial" charset="0"/>
            </a:endParaRPr>
          </a:p>
        </p:txBody>
      </p:sp>
      <p:sp>
        <p:nvSpPr>
          <p:cNvPr id="2242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6305" name="Slide Image Placeholder 1"/>
          <p:cNvSpPr>
            <a:spLocks noGrp="1" noRot="1" noChangeAspect="1" noTextEdit="1"/>
          </p:cNvSpPr>
          <p:nvPr>
            <p:ph type="sldImg"/>
          </p:nvPr>
        </p:nvSpPr>
        <p:spPr bwMode="auto">
          <a:noFill/>
          <a:ln>
            <a:solidFill>
              <a:srgbClr val="000000"/>
            </a:solidFill>
            <a:miter lim="800000"/>
            <a:headEnd/>
            <a:tailEnd/>
          </a:ln>
        </p:spPr>
      </p:sp>
      <p:sp>
        <p:nvSpPr>
          <p:cNvPr id="2263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63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83F466-8675-430E-99EA-A69F05D804BA}" type="slidenum">
              <a:rPr lang="en-US" smtClean="0">
                <a:latin typeface="Arial" charset="0"/>
              </a:rPr>
              <a:pPr fontAlgn="base">
                <a:spcBef>
                  <a:spcPct val="0"/>
                </a:spcBef>
                <a:spcAft>
                  <a:spcPct val="0"/>
                </a:spcAft>
              </a:pPr>
              <a:t>52</a:t>
            </a:fld>
            <a:endParaRPr lang="en-US" smtClean="0">
              <a:latin typeface="Arial" charset="0"/>
            </a:endParaRPr>
          </a:p>
        </p:txBody>
      </p:sp>
      <p:sp>
        <p:nvSpPr>
          <p:cNvPr id="22630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C3894F07-2267-46DD-8CE0-E5E705ABD395}" type="datetime1">
              <a:rPr lang="en-US" smtClean="0">
                <a:latin typeface="Arial" charset="0"/>
              </a:rPr>
              <a:pPr fontAlgn="base">
                <a:spcBef>
                  <a:spcPct val="0"/>
                </a:spcBef>
                <a:spcAft>
                  <a:spcPct val="0"/>
                </a:spcAft>
              </a:pPr>
              <a:t>6/9/12</a:t>
            </a:fld>
            <a:endParaRPr lang="en-US" smtClean="0">
              <a:latin typeface="Arial" charset="0"/>
            </a:endParaRPr>
          </a:p>
        </p:txBody>
      </p:sp>
      <p:sp>
        <p:nvSpPr>
          <p:cNvPr id="22630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9377" name="Slide Image Placeholder 1"/>
          <p:cNvSpPr>
            <a:spLocks noGrp="1" noRot="1" noChangeAspect="1" noTextEdit="1"/>
          </p:cNvSpPr>
          <p:nvPr>
            <p:ph type="sldImg"/>
          </p:nvPr>
        </p:nvSpPr>
        <p:spPr bwMode="auto">
          <a:noFill/>
          <a:ln>
            <a:solidFill>
              <a:srgbClr val="000000"/>
            </a:solidFill>
            <a:miter lim="800000"/>
            <a:headEnd/>
            <a:tailEnd/>
          </a:ln>
        </p:spPr>
      </p:sp>
      <p:sp>
        <p:nvSpPr>
          <p:cNvPr id="2293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93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1DBF6C-57CE-4314-8C63-871104CA398B}" type="slidenum">
              <a:rPr lang="en-US" smtClean="0">
                <a:latin typeface="Arial" charset="0"/>
              </a:rPr>
              <a:pPr fontAlgn="base">
                <a:spcBef>
                  <a:spcPct val="0"/>
                </a:spcBef>
                <a:spcAft>
                  <a:spcPct val="0"/>
                </a:spcAft>
              </a:pPr>
              <a:t>54</a:t>
            </a:fld>
            <a:endParaRPr lang="en-US" smtClean="0">
              <a:latin typeface="Arial" charset="0"/>
            </a:endParaRPr>
          </a:p>
        </p:txBody>
      </p:sp>
      <p:sp>
        <p:nvSpPr>
          <p:cNvPr id="22938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F7889A77-0554-4019-8A93-8D0A171AE445}" type="datetime1">
              <a:rPr lang="en-US" smtClean="0">
                <a:latin typeface="Arial" charset="0"/>
              </a:rPr>
              <a:pPr fontAlgn="base">
                <a:spcBef>
                  <a:spcPct val="0"/>
                </a:spcBef>
                <a:spcAft>
                  <a:spcPct val="0"/>
                </a:spcAft>
              </a:pPr>
              <a:t>6/9/12</a:t>
            </a:fld>
            <a:endParaRPr lang="en-US" smtClean="0">
              <a:latin typeface="Arial" charset="0"/>
            </a:endParaRPr>
          </a:p>
        </p:txBody>
      </p:sp>
      <p:sp>
        <p:nvSpPr>
          <p:cNvPr id="22938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1425" name="Slide Image Placeholder 1"/>
          <p:cNvSpPr>
            <a:spLocks noGrp="1" noRot="1" noChangeAspect="1" noTextEdit="1"/>
          </p:cNvSpPr>
          <p:nvPr>
            <p:ph type="sldImg"/>
          </p:nvPr>
        </p:nvSpPr>
        <p:spPr bwMode="auto">
          <a:noFill/>
          <a:ln>
            <a:solidFill>
              <a:srgbClr val="000000"/>
            </a:solidFill>
            <a:miter lim="800000"/>
            <a:headEnd/>
            <a:tailEnd/>
          </a:ln>
        </p:spPr>
      </p:sp>
      <p:sp>
        <p:nvSpPr>
          <p:cNvPr id="2314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1427"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AD7DB8E9-D635-4C23-82A2-8F53F419431E}" type="datetime1">
              <a:rPr lang="en-US" smtClean="0">
                <a:latin typeface="Arial" charset="0"/>
              </a:rPr>
              <a:pPr fontAlgn="base">
                <a:spcBef>
                  <a:spcPct val="0"/>
                </a:spcBef>
                <a:spcAft>
                  <a:spcPct val="0"/>
                </a:spcAft>
              </a:pPr>
              <a:t>6/9/12</a:t>
            </a:fld>
            <a:endParaRPr lang="en-US" smtClean="0">
              <a:latin typeface="Arial" charset="0"/>
            </a:endParaRPr>
          </a:p>
        </p:txBody>
      </p:sp>
      <p:sp>
        <p:nvSpPr>
          <p:cNvPr id="231428"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charset="0"/>
            </a:endParaRPr>
          </a:p>
        </p:txBody>
      </p:sp>
      <p:sp>
        <p:nvSpPr>
          <p:cNvPr id="231429" name="Slide Number Placeholder 5"/>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CD449C-0994-47CF-A7BC-2416A90615CF}" type="slidenum">
              <a:rPr lang="en-US" smtClean="0">
                <a:latin typeface="Arial" charset="0"/>
              </a:rPr>
              <a:pPr fontAlgn="base">
                <a:spcBef>
                  <a:spcPct val="0"/>
                </a:spcBef>
                <a:spcAft>
                  <a:spcPct val="0"/>
                </a:spcAft>
              </a:pPr>
              <a:t>55</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CEE869-93F1-45BB-897B-5B20ED588440}" type="slidenum">
              <a:rPr lang="en-US" smtClean="0">
                <a:latin typeface="Arial" charset="0"/>
              </a:rPr>
              <a:pPr fontAlgn="base">
                <a:spcBef>
                  <a:spcPct val="0"/>
                </a:spcBef>
                <a:spcAft>
                  <a:spcPct val="0"/>
                </a:spcAft>
              </a:pPr>
              <a:t>7</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What is National Assessment of Educational Progress.. definitions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89" name="Rectangle 2"/>
          <p:cNvSpPr>
            <a:spLocks noGrp="1" noRot="1" noChangeAspect="1" noTextEdit="1"/>
          </p:cNvSpPr>
          <p:nvPr>
            <p:ph type="sldImg"/>
          </p:nvPr>
        </p:nvSpPr>
        <p:spPr bwMode="auto">
          <a:noFill/>
          <a:ln>
            <a:solidFill>
              <a:srgbClr val="000000"/>
            </a:solidFill>
            <a:miter lim="800000"/>
            <a:headEnd/>
            <a:tailEnd/>
          </a:ln>
        </p:spPr>
      </p:sp>
      <p:sp>
        <p:nvSpPr>
          <p:cNvPr id="14029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Interesting to look at the population break down…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3" name="Rectangle 2"/>
          <p:cNvSpPr>
            <a:spLocks noGrp="1" noRot="1" noChangeAspect="1" noTextEdit="1"/>
          </p:cNvSpPr>
          <p:nvPr>
            <p:ph type="sldImg"/>
          </p:nvPr>
        </p:nvSpPr>
        <p:spPr bwMode="auto">
          <a:noFill/>
          <a:ln>
            <a:solidFill>
              <a:srgbClr val="000000"/>
            </a:solidFill>
            <a:miter lim="800000"/>
            <a:headEnd/>
            <a:tailEnd/>
          </a:ln>
        </p:spPr>
      </p:sp>
      <p:sp>
        <p:nvSpPr>
          <p:cNvPr id="14131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I don’t know if the AIMS breaks down the results by demographic or not.. I should find out and ask Kathy… </a:t>
            </a:r>
          </a:p>
          <a:p>
            <a:pPr eaLnBrk="1" hangingPunct="1"/>
            <a:r>
              <a:rPr lang="en-US" smtClean="0"/>
              <a:t>This seems to indicate that there is a descrepancy.. Again..need the specific info..</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17"/>
          <p:cNvCxnSpPr/>
          <p:nvPr/>
        </p:nvCxnSpPr>
        <p:spPr>
          <a:xfrm>
            <a:off x="0" y="2925763"/>
            <a:ext cx="9144000" cy="158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2514600" y="2362200"/>
            <a:ext cx="4114800" cy="1127125"/>
          </a:xfrm>
          <a:prstGeom prst="rect">
            <a:avLst/>
          </a:prstGeom>
          <a:solidFill>
            <a:schemeClr val="tx1"/>
          </a:solidFill>
          <a:ln w="76200" cmpd="thinThick">
            <a:solidFill>
              <a:schemeClr val="tx1"/>
            </a:solidFill>
            <a:miter lim="800000"/>
          </a:ln>
        </p:spPr>
        <p:txBody>
          <a:bodyPr anchor="ctr">
            <a:normAutofit/>
          </a:bodyPr>
          <a:lstStyle/>
          <a:p>
            <a:pPr algn="ctr" fontAlgn="auto">
              <a:spcBef>
                <a:spcPts val="400"/>
              </a:spcBef>
              <a:spcAft>
                <a:spcPts val="0"/>
              </a:spcAft>
              <a:defRPr/>
            </a:pPr>
            <a:endParaRPr lang="en-US" b="1" cap="all">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7" name="Date Placeholder 10"/>
          <p:cNvSpPr>
            <a:spLocks noGrp="1"/>
          </p:cNvSpPr>
          <p:nvPr>
            <p:ph type="dt" sz="half" idx="10"/>
          </p:nvPr>
        </p:nvSpPr>
        <p:spPr bwMode="black"/>
        <p:txBody>
          <a:bodyPr/>
          <a:lstStyle>
            <a:lvl1pPr>
              <a:defRPr/>
            </a:lvl1pPr>
          </a:lstStyle>
          <a:p>
            <a:pPr>
              <a:defRPr/>
            </a:pPr>
            <a:endParaRPr lang="en-US"/>
          </a:p>
        </p:txBody>
      </p:sp>
      <p:sp>
        <p:nvSpPr>
          <p:cNvPr id="8" name="Slide Number Placeholder 16"/>
          <p:cNvSpPr>
            <a:spLocks noGrp="1"/>
          </p:cNvSpPr>
          <p:nvPr>
            <p:ph type="sldNum" sz="quarter" idx="11"/>
          </p:nvPr>
        </p:nvSpPr>
        <p:spPr/>
        <p:txBody>
          <a:bodyPr/>
          <a:lstStyle>
            <a:lvl1pPr>
              <a:defRPr/>
            </a:lvl1pPr>
          </a:lstStyle>
          <a:p>
            <a:pPr>
              <a:defRPr/>
            </a:pPr>
            <a:fld id="{C4EA0642-5675-44FD-A459-21AD87BA4D6A}" type="slidenum">
              <a:rPr lang="en-US"/>
              <a:pPr>
                <a:defRPr/>
              </a:pPr>
              <a:t>‹#›</a:t>
            </a:fld>
            <a:endParaRPr lang="en-US"/>
          </a:p>
        </p:txBody>
      </p:sp>
      <p:sp>
        <p:nvSpPr>
          <p:cNvPr id="9" name="Footer Placeholder 1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25DAAE26-DDB3-4949-AA66-6E7F535E272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cxnSp>
        <p:nvCxnSpPr>
          <p:cNvPr id="4" name="Straight Connector 8"/>
          <p:cNvCxnSpPr/>
          <p:nvPr/>
        </p:nvCxnSpPr>
        <p:spPr>
          <a:xfrm rot="5400000">
            <a:off x="4267201" y="3429000"/>
            <a:ext cx="6858000" cy="3175"/>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5" name="Rectangle 6"/>
          <p:cNvSpPr/>
          <p:nvPr/>
        </p:nvSpPr>
        <p:spPr bwMode="hidden">
          <a:xfrm>
            <a:off x="0" y="0"/>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11826F1E-E20F-4EAF-A522-CF0EEF91CA9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4_Custom Layout">
    <p:spTree>
      <p:nvGrpSpPr>
        <p:cNvPr id="1" name=""/>
        <p:cNvGrpSpPr/>
        <p:nvPr/>
      </p:nvGrpSpPr>
      <p:grpSpPr>
        <a:xfrm>
          <a:off x="0" y="0"/>
          <a:ext cx="0" cy="0"/>
          <a:chOff x="0" y="0"/>
          <a:chExt cx="0" cy="0"/>
        </a:xfrm>
      </p:grpSpPr>
      <p:grpSp>
        <p:nvGrpSpPr>
          <p:cNvPr id="4" name="Group 37"/>
          <p:cNvGrpSpPr>
            <a:grpSpLocks/>
          </p:cNvGrpSpPr>
          <p:nvPr userDrawn="1"/>
        </p:nvGrpSpPr>
        <p:grpSpPr bwMode="auto">
          <a:xfrm>
            <a:off x="0" y="0"/>
            <a:ext cx="9144000" cy="1289050"/>
            <a:chOff x="0" y="-3175"/>
            <a:chExt cx="9144000" cy="1289050"/>
          </a:xfrm>
        </p:grpSpPr>
        <p:pic>
          <p:nvPicPr>
            <p:cNvPr id="5" name="Picture 12" descr="_0009_10.jpg"/>
            <p:cNvPicPr>
              <a:picLocks noChangeAspect="1"/>
            </p:cNvPicPr>
            <p:nvPr/>
          </p:nvPicPr>
          <p:blipFill>
            <a:blip r:embed="rId2"/>
            <a:srcRect b="4274"/>
            <a:stretch>
              <a:fillRect/>
            </a:stretch>
          </p:blipFill>
          <p:spPr bwMode="auto">
            <a:xfrm>
              <a:off x="0" y="-3175"/>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sp>
          <p:nvSpPr>
            <p:cNvPr id="7"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chemeClr val="bg1">
                    <a:lumMod val="65000"/>
                  </a:schemeClr>
                </a:solidFill>
              </a:defRPr>
            </a:lvl1pPr>
          </a:lstStyle>
          <a:p>
            <a:pPr>
              <a:defRPr/>
            </a:pPr>
            <a:fld id="{3A43A3DA-BD7A-4638-A5F0-30D6B40533DD}" type="slidenum">
              <a:rPr lang="en-US"/>
              <a:pPr>
                <a:defRPr/>
              </a:pPr>
              <a:t>‹#›</a:t>
            </a:fld>
            <a:endParaRPr lang="en-US" dirty="0"/>
          </a:p>
        </p:txBody>
      </p:sp>
      <p:sp>
        <p:nvSpPr>
          <p:cNvPr id="10" name="Footer Placeholder 3"/>
          <p:cNvSpPr>
            <a:spLocks noGrp="1"/>
          </p:cNvSpPr>
          <p:nvPr>
            <p:ph type="ftr" sz="quarter" idx="11"/>
          </p:nvPr>
        </p:nvSpPr>
        <p:spPr/>
        <p:txBody>
          <a:bodyPr/>
          <a:lstStyle>
            <a:lvl1pPr>
              <a:defRPr/>
            </a:lvl1pPr>
          </a:lstStyle>
          <a:p>
            <a:pPr>
              <a:defRPr/>
            </a:pPr>
            <a:endParaRPr lang="en-US"/>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p:txBody>
          <a:bodyPr/>
          <a:lstStyle>
            <a:lvl1pPr algn="r">
              <a:defRPr sz="1200">
                <a:solidFill>
                  <a:schemeClr val="bg1">
                    <a:lumMod val="65000"/>
                  </a:schemeClr>
                </a:solidFill>
              </a:defRPr>
            </a:lvl1pPr>
          </a:lstStyle>
          <a:p>
            <a:pPr>
              <a:defRPr/>
            </a:pPr>
            <a:fld id="{80283277-55AE-4908-A542-C63AF57A93D6}" type="slidenum">
              <a:rPr lang="en-US"/>
              <a:pPr>
                <a:defRPr/>
              </a:pPr>
              <a:t>‹#›</a:t>
            </a:fld>
            <a:endParaRPr lang="en-US" dirty="0"/>
          </a:p>
        </p:txBody>
      </p:sp>
      <p:sp>
        <p:nvSpPr>
          <p:cNvPr id="5" name="Footer Placeholder 71"/>
          <p:cNvSpPr>
            <a:spLocks noGrp="1"/>
          </p:cNvSpPr>
          <p:nvPr userDrawn="1">
            <p:ph type="ftr" sz="quarter" idx="11"/>
          </p:nvPr>
        </p:nvSpPr>
        <p:spPr>
          <a:xfrm>
            <a:off x="0" y="6324600"/>
            <a:ext cx="7239000" cy="533400"/>
          </a:xfrm>
        </p:spPr>
        <p:txBody>
          <a:bodyPr/>
          <a:lstStyle>
            <a:lvl1pPr>
              <a:defRPr>
                <a:cs typeface="Arial" pitchFamily="34" charset="0"/>
              </a:defRPr>
            </a:lvl1pPr>
          </a:lstStyle>
          <a:p>
            <a:pPr>
              <a:defRPr/>
            </a:pPr>
            <a:endParaRPr lang="en-US"/>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2_Custom Layout">
    <p:spTree>
      <p:nvGrpSpPr>
        <p:cNvPr id="1" name=""/>
        <p:cNvGrpSpPr/>
        <p:nvPr/>
      </p:nvGrpSpPr>
      <p:grpSpPr>
        <a:xfrm>
          <a:off x="0" y="0"/>
          <a:ext cx="0" cy="0"/>
          <a:chOff x="0" y="0"/>
          <a:chExt cx="0" cy="0"/>
        </a:xfrm>
      </p:grpSpPr>
      <p:sp>
        <p:nvSpPr>
          <p:cNvPr id="2" name="Slide Number Placeholder 2"/>
          <p:cNvSpPr>
            <a:spLocks noGrp="1"/>
          </p:cNvSpPr>
          <p:nvPr>
            <p:ph type="sldNum" sz="quarter" idx="10"/>
          </p:nvPr>
        </p:nvSpPr>
        <p:spPr/>
        <p:txBody>
          <a:bodyPr/>
          <a:lstStyle>
            <a:lvl1pPr>
              <a:defRPr>
                <a:solidFill>
                  <a:schemeClr val="bg1">
                    <a:lumMod val="65000"/>
                  </a:schemeClr>
                </a:solidFill>
              </a:defRPr>
            </a:lvl1pPr>
          </a:lstStyle>
          <a:p>
            <a:pPr>
              <a:defRPr/>
            </a:pPr>
            <a:fld id="{74DE8F90-2FFE-4177-872C-3671C3F5EA29}" type="slidenum">
              <a:rPr lang="en-US"/>
              <a:pPr>
                <a:defRPr/>
              </a:pPr>
              <a:t>‹#›</a:t>
            </a:fld>
            <a:endParaRPr lang="en-US" dirty="0"/>
          </a:p>
        </p:txBody>
      </p:sp>
      <p:sp>
        <p:nvSpPr>
          <p:cNvPr id="3" name="Footer Placeholder 3"/>
          <p:cNvSpPr>
            <a:spLocks noGrp="1"/>
          </p:cNvSpPr>
          <p:nvPr>
            <p:ph type="ftr" sz="quarter" idx="11"/>
          </p:nvPr>
        </p:nvSpPr>
        <p:spPr/>
        <p:txBody>
          <a:bodyPr/>
          <a:lstStyle>
            <a:lvl1pPr>
              <a:defRPr/>
            </a:lvl1pPr>
          </a:lstStyle>
          <a:p>
            <a:pPr>
              <a:defRPr/>
            </a:pPr>
            <a:endParaRPr lang="en-US"/>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userDrawn="1">
  <p:cSld name="1_Title Slide">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Custom Layout">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3175"/>
            <a:ext cx="9144000" cy="1289050"/>
            <a:chOff x="0" y="-3175"/>
            <a:chExt cx="9144000" cy="1289050"/>
          </a:xfrm>
        </p:grpSpPr>
        <p:pic>
          <p:nvPicPr>
            <p:cNvPr id="5" name="Picture 12" descr="_0012_13.jpg"/>
            <p:cNvPicPr>
              <a:picLocks noChangeAspect="1"/>
            </p:cNvPicPr>
            <p:nvPr/>
          </p:nvPicPr>
          <p:blipFill>
            <a:blip r:embed="rId2"/>
            <a:srcRect b="4276"/>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1376363" y="-3175"/>
              <a:ext cx="7256462"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sp>
          <p:nvSpPr>
            <p:cNvPr id="7"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gr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600200"/>
            <a:ext cx="8229600" cy="4506913"/>
          </a:xfrm>
        </p:spPr>
        <p:txBody>
          <a:bodyPr/>
          <a:lstStyle>
            <a:lvl3pPr marL="914400" indent="17780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a:p>
        </p:txBody>
      </p:sp>
      <p:sp>
        <p:nvSpPr>
          <p:cNvPr id="8" name="Slide Number Placeholder 2"/>
          <p:cNvSpPr>
            <a:spLocks noGrp="1"/>
          </p:cNvSpPr>
          <p:nvPr>
            <p:ph type="sldNum" sz="quarter" idx="10"/>
          </p:nvPr>
        </p:nvSpPr>
        <p:spPr/>
        <p:txBody>
          <a:bodyPr/>
          <a:lstStyle>
            <a:lvl1pPr>
              <a:defRPr>
                <a:solidFill>
                  <a:schemeClr val="bg1">
                    <a:lumMod val="65000"/>
                  </a:schemeClr>
                </a:solidFill>
              </a:defRPr>
            </a:lvl1pPr>
          </a:lstStyle>
          <a:p>
            <a:pPr>
              <a:defRPr/>
            </a:pPr>
            <a:fld id="{4B8580F3-9971-43AD-97AC-419E412F844D}" type="slidenum">
              <a:rPr lang="en-US"/>
              <a:pPr>
                <a:defRPr/>
              </a:pPr>
              <a:t>‹#›</a:t>
            </a:fld>
            <a:endParaRPr lang="en-US" dirty="0"/>
          </a:p>
        </p:txBody>
      </p:sp>
      <p:sp>
        <p:nvSpPr>
          <p:cNvPr id="9" name="Footer Placeholder 71"/>
          <p:cNvSpPr>
            <a:spLocks noGrp="1"/>
          </p:cNvSpPr>
          <p:nvPr userDrawn="1">
            <p:ph type="ftr" sz="quarter" idx="11"/>
          </p:nvPr>
        </p:nvSpPr>
        <p:spPr>
          <a:xfrm>
            <a:off x="0" y="6324600"/>
            <a:ext cx="7239000" cy="533400"/>
          </a:xfrm>
        </p:spPr>
        <p:txBody>
          <a:bodyPr/>
          <a:lstStyle>
            <a:lvl1pPr>
              <a:defRPr>
                <a:cs typeface="Arial" pitchFamily="34" charset="0"/>
              </a:defRPr>
            </a:lvl1pPr>
          </a:lstStyle>
          <a:p>
            <a:pPr>
              <a:defRPr/>
            </a:pPr>
            <a:endParaRPr lang="en-US"/>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userDrawn="1">
  <p:cSld name="9_Title Slide">
    <p:spTree>
      <p:nvGrpSpPr>
        <p:cNvPr id="1" name=""/>
        <p:cNvGrpSpPr/>
        <p:nvPr/>
      </p:nvGrpSpPr>
      <p:grpSpPr>
        <a:xfrm>
          <a:off x="0" y="0"/>
          <a:ext cx="0" cy="0"/>
          <a:chOff x="0" y="0"/>
          <a:chExt cx="0" cy="0"/>
        </a:xfrm>
      </p:grpSpPr>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3_Custom Layout">
    <p:spTree>
      <p:nvGrpSpPr>
        <p:cNvPr id="1" name=""/>
        <p:cNvGrpSpPr/>
        <p:nvPr/>
      </p:nvGrpSpPr>
      <p:grpSpPr>
        <a:xfrm>
          <a:off x="0" y="0"/>
          <a:ext cx="0" cy="0"/>
          <a:chOff x="0" y="0"/>
          <a:chExt cx="0" cy="0"/>
        </a:xfrm>
      </p:grpSpPr>
      <p:grpSp>
        <p:nvGrpSpPr>
          <p:cNvPr id="3" name="Group 19"/>
          <p:cNvGrpSpPr>
            <a:grpSpLocks/>
          </p:cNvGrpSpPr>
          <p:nvPr userDrawn="1"/>
        </p:nvGrpSpPr>
        <p:grpSpPr bwMode="auto">
          <a:xfrm>
            <a:off x="0" y="0"/>
            <a:ext cx="9144000" cy="1289050"/>
            <a:chOff x="0" y="-3175"/>
            <a:chExt cx="9144000" cy="1289050"/>
          </a:xfrm>
        </p:grpSpPr>
        <p:sp>
          <p:nvSpPr>
            <p:cNvPr id="4" name="Freeform 9"/>
            <p:cNvSpPr>
              <a:spLocks/>
            </p:cNvSpPr>
            <p:nvPr/>
          </p:nvSpPr>
          <p:spPr bwMode="auto">
            <a:xfrm>
              <a:off x="1376363" y="-3175"/>
              <a:ext cx="7256462"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pic>
          <p:nvPicPr>
            <p:cNvPr id="5" name="Picture 11" descr="_0014_15.jpg"/>
            <p:cNvPicPr>
              <a:picLocks noChangeAspect="1"/>
            </p:cNvPicPr>
            <p:nvPr/>
          </p:nvPicPr>
          <p:blipFill>
            <a:blip r:embed="rId2"/>
            <a:srcRect b="4274"/>
            <a:stretch>
              <a:fillRect/>
            </a:stretch>
          </p:blipFill>
          <p:spPr bwMode="auto">
            <a:xfrm>
              <a:off x="0" y="0"/>
              <a:ext cx="9144000" cy="1282700"/>
            </a:xfrm>
            <a:prstGeom prst="rect">
              <a:avLst/>
            </a:prstGeom>
            <a:noFill/>
            <a:ln w="9525">
              <a:noFill/>
              <a:miter lim="800000"/>
              <a:headEnd/>
              <a:tailEnd/>
            </a:ln>
          </p:spPr>
        </p:pic>
        <p:sp>
          <p:nvSpPr>
            <p:cNvPr id="6"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extLst>
          </p:spPr>
          <p:txBody>
            <a:bodyPr wrap="none" anchor="ctr"/>
            <a:lstStyle/>
            <a:p>
              <a:pPr fontAlgn="auto">
                <a:spcBef>
                  <a:spcPts val="0"/>
                </a:spcBef>
                <a:spcAft>
                  <a:spcPts val="0"/>
                </a:spcAft>
                <a:defRPr/>
              </a:pPr>
              <a:endParaRPr lang="en-US">
                <a:latin typeface="+mn-lt"/>
              </a:endParaRPr>
            </a:p>
          </p:txBody>
        </p:sp>
      </p:grpSp>
      <p:sp>
        <p:nvSpPr>
          <p:cNvPr id="2" name="Title 1"/>
          <p:cNvSpPr>
            <a:spLocks noGrp="1"/>
          </p:cNvSpPr>
          <p:nvPr>
            <p:ph type="title"/>
          </p:nvPr>
        </p:nvSpPr>
        <p:spPr>
          <a:xfrm>
            <a:off x="0" y="0"/>
            <a:ext cx="6096000" cy="1285875"/>
          </a:xfrm>
        </p:spPr>
        <p:txBody>
          <a:bodyPr/>
          <a:lstStyle/>
          <a:p>
            <a:r>
              <a:rPr lang="en-US" dirty="0" smtClean="0"/>
              <a:t>Click to edit Master title style</a:t>
            </a:r>
            <a:endParaRPr lang="en-US" dirty="0"/>
          </a:p>
        </p:txBody>
      </p:sp>
      <p:sp>
        <p:nvSpPr>
          <p:cNvPr id="7" name="Slide Number Placeholder 2"/>
          <p:cNvSpPr>
            <a:spLocks noGrp="1"/>
          </p:cNvSpPr>
          <p:nvPr>
            <p:ph type="sldNum" sz="quarter" idx="10"/>
          </p:nvPr>
        </p:nvSpPr>
        <p:spPr/>
        <p:txBody>
          <a:bodyPr/>
          <a:lstStyle>
            <a:lvl1pPr>
              <a:defRPr>
                <a:solidFill>
                  <a:schemeClr val="bg1">
                    <a:lumMod val="65000"/>
                  </a:schemeClr>
                </a:solidFill>
              </a:defRPr>
            </a:lvl1pPr>
          </a:lstStyle>
          <a:p>
            <a:pPr>
              <a:defRPr/>
            </a:pPr>
            <a:fld id="{D251BB5A-A339-40F1-866E-0F27C0C66F40}" type="slidenum">
              <a:rPr lang="en-US"/>
              <a:pPr>
                <a:defRPr/>
              </a:pPr>
              <a:t>‹#›</a:t>
            </a:fld>
            <a:endParaRPr lang="en-US" dirty="0"/>
          </a:p>
        </p:txBody>
      </p:sp>
      <p:sp>
        <p:nvSpPr>
          <p:cNvPr id="8" name="Footer Placeholder 3"/>
          <p:cNvSpPr>
            <a:spLocks noGrp="1"/>
          </p:cNvSpPr>
          <p:nvPr>
            <p:ph type="ftr" sz="quarter" idx="11"/>
          </p:nvPr>
        </p:nvSpPr>
        <p:spPr/>
        <p:txBody>
          <a:bodyPr/>
          <a:lstStyle>
            <a:lvl1pPr>
              <a:defRPr/>
            </a:lvl1pPr>
          </a:lstStyle>
          <a:p>
            <a:pPr>
              <a:defRPr/>
            </a:pPr>
            <a:endParaRPr lang="en-US"/>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4"/>
          </p:nvPr>
        </p:nvSpPr>
        <p:spPr/>
        <p:txBody>
          <a:bodyPr/>
          <a:lstStyle>
            <a:lvl1pPr>
              <a:defRPr/>
            </a:lvl1pPr>
          </a:lstStyle>
          <a:p>
            <a:pPr>
              <a:defRPr/>
            </a:pPr>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a:ln/>
        </p:spPr>
        <p:txBody>
          <a:bodyPr/>
          <a:lstStyle>
            <a:lvl1pPr>
              <a:defRPr/>
            </a:lvl1pPr>
          </a:lstStyle>
          <a:p>
            <a:pPr>
              <a:defRPr/>
            </a:pPr>
            <a:fld id="{542CCA64-45F3-4F9B-AEB7-B70F421D8A0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7"/>
          <p:cNvSpPr/>
          <p:nvPr/>
        </p:nvSpPr>
        <p:spPr>
          <a:xfrm>
            <a:off x="0" y="3922713"/>
            <a:ext cx="9144000" cy="2935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10"/>
          <p:cNvCxnSpPr/>
          <p:nvPr/>
        </p:nvCxnSpPr>
        <p:spPr>
          <a:xfrm>
            <a:off x="0" y="3921125"/>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11"/>
          <p:cNvSpPr/>
          <p:nvPr/>
        </p:nvSpPr>
        <p:spPr>
          <a:xfrm>
            <a:off x="2514600" y="3368675"/>
            <a:ext cx="4114800" cy="1127125"/>
          </a:xfrm>
          <a:prstGeom prst="rect">
            <a:avLst/>
          </a:prstGeom>
          <a:solidFill>
            <a:schemeClr val="tx1"/>
          </a:solidFill>
          <a:ln w="76200" cmpd="thinThick">
            <a:solidFill>
              <a:schemeClr val="tx1"/>
            </a:solidFill>
            <a:miter lim="800000"/>
          </a:ln>
        </p:spPr>
        <p:txBody>
          <a:bodyPr anchor="ctr">
            <a:normAutofit/>
          </a:bodyPr>
          <a:lstStyle/>
          <a:p>
            <a:pPr algn="ctr" fontAlgn="auto">
              <a:spcBef>
                <a:spcPts val="400"/>
              </a:spcBef>
              <a:spcAft>
                <a:spcPts val="0"/>
              </a:spcAft>
              <a:defRPr/>
            </a:pPr>
            <a:endParaRPr lang="en-US" b="1" cap="all">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bIns="0" anchor="b"/>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12"/>
          <p:cNvSpPr>
            <a:spLocks noGrp="1"/>
          </p:cNvSpPr>
          <p:nvPr>
            <p:ph type="dt" sz="half" idx="10"/>
          </p:nvPr>
        </p:nvSpPr>
        <p:spPr/>
        <p:txBody>
          <a:bodyPr/>
          <a:lstStyle>
            <a:lvl1pPr>
              <a:defRPr/>
            </a:lvl1pPr>
          </a:lstStyle>
          <a:p>
            <a:pPr>
              <a:defRPr/>
            </a:pPr>
            <a:endParaRPr lang="en-US"/>
          </a:p>
        </p:txBody>
      </p:sp>
      <p:sp>
        <p:nvSpPr>
          <p:cNvPr id="8" name="Slide Number Placeholder 13"/>
          <p:cNvSpPr>
            <a:spLocks noGrp="1"/>
          </p:cNvSpPr>
          <p:nvPr>
            <p:ph type="sldNum" sz="quarter" idx="11"/>
          </p:nvPr>
        </p:nvSpPr>
        <p:spPr/>
        <p:txBody>
          <a:bodyPr/>
          <a:lstStyle>
            <a:lvl1pPr>
              <a:defRPr/>
            </a:lvl1pPr>
          </a:lstStyle>
          <a:p>
            <a:pPr>
              <a:defRPr/>
            </a:pPr>
            <a:fld id="{1E557A63-1868-4415-9493-319C57FE7FCE}" type="slidenum">
              <a:rPr lang="en-US"/>
              <a:pPr>
                <a:defRPr/>
              </a:pPr>
              <a:t>‹#›</a:t>
            </a:fld>
            <a:endParaRPr lang="en-US"/>
          </a:p>
        </p:txBody>
      </p:sp>
      <p:sp>
        <p:nvSpPr>
          <p:cNvPr id="11" name="Footer Placeholder 1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5"/>
          </p:nvPr>
        </p:nvSpPr>
        <p:spPr/>
        <p:txBody>
          <a:bodyPr/>
          <a:lstStyle>
            <a:lvl1pPr>
              <a:defRPr/>
            </a:lvl1pPr>
          </a:lstStyle>
          <a:p>
            <a:pPr>
              <a:defRPr/>
            </a:pPr>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a:ln/>
        </p:spPr>
        <p:txBody>
          <a:bodyPr/>
          <a:lstStyle>
            <a:lvl1pPr>
              <a:defRPr/>
            </a:lvl1pPr>
          </a:lstStyle>
          <a:p>
            <a:pPr>
              <a:defRPr/>
            </a:pPr>
            <a:fld id="{BCA11A23-B05A-4A1F-AA35-9A3E4A9589D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anchor="ctr" anchorCtr="0"/>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anchor="ctr" anchorCtr="0"/>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Title 17"/>
          <p:cNvSpPr>
            <a:spLocks noGrp="1"/>
          </p:cNvSpPr>
          <p:nvPr>
            <p:ph type="title"/>
          </p:nvPr>
        </p:nvSpPr>
        <p:spPr/>
        <p:txBody>
          <a:bodyPr/>
          <a:lstStyle/>
          <a:p>
            <a:r>
              <a:rPr lang="en-US" smtClean="0"/>
              <a:t>Click to edit Master title style</a:t>
            </a:r>
            <a:endParaRPr lang="en-US"/>
          </a:p>
        </p:txBody>
      </p:sp>
      <p:sp>
        <p:nvSpPr>
          <p:cNvPr id="7" name="Date Placeholder 3"/>
          <p:cNvSpPr>
            <a:spLocks noGrp="1"/>
          </p:cNvSpPr>
          <p:nvPr>
            <p:ph type="dt" sz="half" idx="16"/>
          </p:nvPr>
        </p:nvSpPr>
        <p:spPr/>
        <p:txBody>
          <a:bodyPr/>
          <a:lstStyle>
            <a:lvl1pPr>
              <a:defRPr/>
            </a:lvl1pPr>
          </a:lstStyle>
          <a:p>
            <a:pPr>
              <a:defRPr/>
            </a:pPr>
            <a:endParaRPr lang="en-US"/>
          </a:p>
        </p:txBody>
      </p:sp>
      <p:sp>
        <p:nvSpPr>
          <p:cNvPr id="8" name="Footer Placeholder 4"/>
          <p:cNvSpPr>
            <a:spLocks noGrp="1"/>
          </p:cNvSpPr>
          <p:nvPr>
            <p:ph type="ftr" sz="quarter" idx="17"/>
          </p:nvPr>
        </p:nvSpPr>
        <p:spPr/>
        <p:txBody>
          <a:bodyPr/>
          <a:lstStyle>
            <a:lvl1pPr>
              <a:defRPr/>
            </a:lvl1pPr>
          </a:lstStyle>
          <a:p>
            <a:pPr>
              <a:defRPr/>
            </a:pPr>
            <a:endParaRPr lang="en-US"/>
          </a:p>
        </p:txBody>
      </p:sp>
      <p:sp>
        <p:nvSpPr>
          <p:cNvPr id="9" name="Slide Number Placeholder 5"/>
          <p:cNvSpPr>
            <a:spLocks noGrp="1"/>
          </p:cNvSpPr>
          <p:nvPr>
            <p:ph type="sldNum" sz="quarter" idx="18"/>
          </p:nvPr>
        </p:nvSpPr>
        <p:spPr>
          <a:ln/>
        </p:spPr>
        <p:txBody>
          <a:bodyPr/>
          <a:lstStyle>
            <a:lvl1pPr>
              <a:defRPr/>
            </a:lvl1pPr>
          </a:lstStyle>
          <a:p>
            <a:pPr>
              <a:defRPr/>
            </a:pPr>
            <a:fld id="{FEFBE390-7EED-4432-A277-AD88FF47FE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AF8FD513-31CE-4CF7-8978-F5B9ED105A5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6"/>
          <p:cNvSpPr>
            <a:spLocks noGrp="1"/>
          </p:cNvSpPr>
          <p:nvPr>
            <p:ph type="dt" sz="half" idx="10"/>
          </p:nvPr>
        </p:nvSpPr>
        <p:spPr/>
        <p:txBody>
          <a:bodyPr/>
          <a:lstStyle>
            <a:lvl1pPr>
              <a:defRPr/>
            </a:lvl1pPr>
          </a:lstStyle>
          <a:p>
            <a:pPr>
              <a:defRPr/>
            </a:pPr>
            <a:endParaRPr lang="en-US"/>
          </a:p>
        </p:txBody>
      </p:sp>
      <p:sp>
        <p:nvSpPr>
          <p:cNvPr id="3" name="Slide Number Placeholder 7"/>
          <p:cNvSpPr>
            <a:spLocks noGrp="1"/>
          </p:cNvSpPr>
          <p:nvPr>
            <p:ph type="sldNum" sz="quarter" idx="11"/>
          </p:nvPr>
        </p:nvSpPr>
        <p:spPr/>
        <p:txBody>
          <a:bodyPr/>
          <a:lstStyle>
            <a:lvl1pPr>
              <a:defRPr/>
            </a:lvl1pPr>
          </a:lstStyle>
          <a:p>
            <a:pPr>
              <a:defRPr/>
            </a:pPr>
            <a:fld id="{A55ABFD2-702F-4D1C-ACAB-5FFA2C7D2D83}" type="slidenum">
              <a:rPr lang="en-US"/>
              <a:pPr>
                <a:defRPr/>
              </a:pPr>
              <a:t>‹#›</a:t>
            </a:fld>
            <a:endParaRPr lang="en-US"/>
          </a:p>
        </p:txBody>
      </p:sp>
      <p:sp>
        <p:nvSpPr>
          <p:cNvPr id="4"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tIns="0" anchor="ct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5"/>
          </p:nvPr>
        </p:nvSpPr>
        <p:spPr/>
        <p:txBody>
          <a:bodyPr/>
          <a:lstStyle>
            <a:lvl1pPr>
              <a:defRPr/>
            </a:lvl1pPr>
          </a:lstStyle>
          <a:p>
            <a:pPr>
              <a:defRPr/>
            </a:pPr>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a:ln/>
        </p:spPr>
        <p:txBody>
          <a:bodyPr/>
          <a:lstStyle>
            <a:lvl1pPr>
              <a:defRPr/>
            </a:lvl1pPr>
          </a:lstStyle>
          <a:p>
            <a:pPr>
              <a:defRPr/>
            </a:pPr>
            <a:fld id="{F9069E8C-BC85-4F74-A535-DD023E3D18A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anchor="ctr" anchorCtr="0"/>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5" name="Text Placeholder 24"/>
          <p:cNvSpPr>
            <a:spLocks noGrp="1"/>
          </p:cNvSpPr>
          <p:nvPr>
            <p:ph type="body" sz="quarter" idx="13"/>
          </p:nvPr>
        </p:nvSpPr>
        <p:spPr>
          <a:xfrm>
            <a:off x="1737360" y="5516880"/>
            <a:ext cx="5669280" cy="548640"/>
          </a:xfrm>
        </p:spPr>
        <p:txBody>
          <a:bodyPr tIns="0" bIns="0" anchor="ctr" anchorCtr="0"/>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a:ln/>
        </p:spPr>
        <p:txBody>
          <a:bodyPr/>
          <a:lstStyle>
            <a:lvl1pPr>
              <a:defRPr/>
            </a:lvl1pPr>
          </a:lstStyle>
          <a:p>
            <a:pPr>
              <a:defRPr/>
            </a:pPr>
            <a:fld id="{947FEB0A-2899-4AC0-A9FB-194A5FFE7D5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ectangle 7"/>
          <p:cNvSpPr/>
          <p:nvPr/>
        </p:nvSpPr>
        <p:spPr bwMode="hidden">
          <a:xfrm>
            <a:off x="0" y="1336675"/>
            <a:ext cx="9144000" cy="5521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457200" y="2019300"/>
            <a:ext cx="8229600" cy="41179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050"/>
            <a:ext cx="3181350" cy="292100"/>
          </a:xfrm>
          <a:prstGeom prst="rect">
            <a:avLst/>
          </a:prstGeom>
        </p:spPr>
        <p:txBody>
          <a:bodyPr vert="horz" lIns="91440" tIns="45720" rIns="91440" bIns="45720" rtlCol="0" anchor="ctr">
            <a:noAutofit/>
          </a:bodyPr>
          <a:lstStyle>
            <a:lvl1pPr algn="ctr" fontAlgn="auto">
              <a:spcBef>
                <a:spcPts val="0"/>
              </a:spcBef>
              <a:spcAft>
                <a:spcPts val="0"/>
              </a:spcAft>
              <a:defRPr sz="1200" b="0" cap="all" spc="300" baseline="0">
                <a:solidFill>
                  <a:schemeClr val="tx1"/>
                </a:solidFill>
                <a:latin typeface="+mn-lt"/>
              </a:defRPr>
            </a:lvl1pPr>
          </a:lstStyle>
          <a:p>
            <a:pPr>
              <a:defRPr/>
            </a:pPr>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fontAlgn="auto">
              <a:spcBef>
                <a:spcPts val="0"/>
              </a:spcBef>
              <a:spcAft>
                <a:spcPts val="0"/>
              </a:spcAft>
              <a:defRPr sz="1100" b="0" cap="all" spc="300" baseline="0">
                <a:solidFill>
                  <a:schemeClr val="tx1"/>
                </a:solidFill>
                <a:latin typeface="+mn-lt"/>
              </a:defRPr>
            </a:lvl1pPr>
          </a:lstStyle>
          <a:p>
            <a:pPr>
              <a:defRPr/>
            </a:pPr>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fontAlgn="auto">
              <a:spcBef>
                <a:spcPts val="0"/>
              </a:spcBef>
              <a:spcAft>
                <a:spcPts val="0"/>
              </a:spcAft>
              <a:defRPr sz="1200" b="1">
                <a:solidFill>
                  <a:schemeClr val="tx1"/>
                </a:solidFill>
                <a:latin typeface="+mn-lt"/>
              </a:defRPr>
            </a:lvl1pPr>
          </a:lstStyle>
          <a:p>
            <a:pPr>
              <a:defRPr/>
            </a:pPr>
            <a:fld id="{338CF5FD-20BD-4680-A3F1-6A7B91667718}" type="slidenum">
              <a:rPr lang="en-US"/>
              <a:pPr>
                <a:defRPr/>
              </a:pPr>
              <a:t>‹#›</a:t>
            </a:fld>
            <a:endParaRPr lang="en-US"/>
          </a:p>
        </p:txBody>
      </p:sp>
      <p:cxnSp>
        <p:nvCxnSpPr>
          <p:cNvPr id="10" name="Straight Connector 9"/>
          <p:cNvCxnSpPr/>
          <p:nvPr/>
        </p:nvCxnSpPr>
        <p:spPr>
          <a:xfrm>
            <a:off x="0" y="1331913"/>
            <a:ext cx="9144000" cy="1587"/>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4725"/>
            <a:ext cx="4114800" cy="701675"/>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17" r:id="rId1"/>
    <p:sldLayoutId id="2147483716" r:id="rId2"/>
    <p:sldLayoutId id="2147483718" r:id="rId3"/>
    <p:sldLayoutId id="2147483715" r:id="rId4"/>
    <p:sldLayoutId id="2147483714" r:id="rId5"/>
    <p:sldLayoutId id="2147483713" r:id="rId6"/>
    <p:sldLayoutId id="2147483719" r:id="rId7"/>
    <p:sldLayoutId id="2147483712" r:id="rId8"/>
    <p:sldLayoutId id="2147483711" r:id="rId9"/>
    <p:sldLayoutId id="2147483710"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Lst>
  <p:hf hdr="0" ftr="0"/>
  <p:txStyles>
    <p:titleStyle>
      <a:lvl1pPr algn="ctr" rtl="0" eaLnBrk="0" fontAlgn="base" hangingPunct="0">
        <a:spcBef>
          <a:spcPts val="400"/>
        </a:spcBef>
        <a:spcAft>
          <a:spcPct val="0"/>
        </a:spcAft>
        <a:defRPr b="1" kern="1200" cap="all">
          <a:solidFill>
            <a:srgbClr val="FFFFFF"/>
          </a:solidFill>
          <a:latin typeface="+mj-lt"/>
          <a:ea typeface="Tunga" pitchFamily="2"/>
          <a:cs typeface="Tunga" pitchFamily="2"/>
        </a:defRPr>
      </a:lvl1pPr>
      <a:lvl2pPr algn="ctr" rtl="0" eaLnBrk="0" fontAlgn="base" hangingPunct="0">
        <a:spcBef>
          <a:spcPts val="400"/>
        </a:spcBef>
        <a:spcAft>
          <a:spcPct val="0"/>
        </a:spcAft>
        <a:defRPr b="1">
          <a:solidFill>
            <a:srgbClr val="FFFFFF"/>
          </a:solidFill>
          <a:latin typeface="Garamond" pitchFamily="18" charset="0"/>
          <a:ea typeface="Tunga" pitchFamily="2"/>
          <a:cs typeface="Tunga" pitchFamily="2"/>
        </a:defRPr>
      </a:lvl2pPr>
      <a:lvl3pPr algn="ctr" rtl="0" eaLnBrk="0" fontAlgn="base" hangingPunct="0">
        <a:spcBef>
          <a:spcPts val="400"/>
        </a:spcBef>
        <a:spcAft>
          <a:spcPct val="0"/>
        </a:spcAft>
        <a:defRPr b="1">
          <a:solidFill>
            <a:srgbClr val="FFFFFF"/>
          </a:solidFill>
          <a:latin typeface="Garamond" pitchFamily="18" charset="0"/>
          <a:ea typeface="Tunga" pitchFamily="2"/>
          <a:cs typeface="Tunga" pitchFamily="2"/>
        </a:defRPr>
      </a:lvl3pPr>
      <a:lvl4pPr algn="ctr" rtl="0" eaLnBrk="0" fontAlgn="base" hangingPunct="0">
        <a:spcBef>
          <a:spcPts val="400"/>
        </a:spcBef>
        <a:spcAft>
          <a:spcPct val="0"/>
        </a:spcAft>
        <a:defRPr b="1">
          <a:solidFill>
            <a:srgbClr val="FFFFFF"/>
          </a:solidFill>
          <a:latin typeface="Garamond" pitchFamily="18" charset="0"/>
          <a:ea typeface="Tunga" pitchFamily="2"/>
          <a:cs typeface="Tunga" pitchFamily="2"/>
        </a:defRPr>
      </a:lvl4pPr>
      <a:lvl5pPr algn="ctr" rtl="0" eaLnBrk="0" fontAlgn="base" hangingPunct="0">
        <a:spcBef>
          <a:spcPts val="400"/>
        </a:spcBef>
        <a:spcAft>
          <a:spcPct val="0"/>
        </a:spcAft>
        <a:defRPr b="1">
          <a:solidFill>
            <a:srgbClr val="FFFFFF"/>
          </a:solidFill>
          <a:latin typeface="Garamond" pitchFamily="18" charset="0"/>
          <a:ea typeface="Tunga" pitchFamily="2"/>
          <a:cs typeface="Tunga" pitchFamily="2"/>
        </a:defRPr>
      </a:lvl5pPr>
      <a:lvl6pPr marL="457200" algn="ctr" rtl="0" fontAlgn="base">
        <a:spcBef>
          <a:spcPts val="400"/>
        </a:spcBef>
        <a:spcAft>
          <a:spcPct val="0"/>
        </a:spcAft>
        <a:defRPr b="1">
          <a:solidFill>
            <a:srgbClr val="FFFFFF"/>
          </a:solidFill>
          <a:latin typeface="Garamond" pitchFamily="18" charset="0"/>
          <a:ea typeface="Tunga" pitchFamily="2"/>
          <a:cs typeface="Tunga" pitchFamily="2"/>
        </a:defRPr>
      </a:lvl6pPr>
      <a:lvl7pPr marL="914400" algn="ctr" rtl="0" fontAlgn="base">
        <a:spcBef>
          <a:spcPts val="400"/>
        </a:spcBef>
        <a:spcAft>
          <a:spcPct val="0"/>
        </a:spcAft>
        <a:defRPr b="1">
          <a:solidFill>
            <a:srgbClr val="FFFFFF"/>
          </a:solidFill>
          <a:latin typeface="Garamond" pitchFamily="18" charset="0"/>
          <a:ea typeface="Tunga" pitchFamily="2"/>
          <a:cs typeface="Tunga" pitchFamily="2"/>
        </a:defRPr>
      </a:lvl7pPr>
      <a:lvl8pPr marL="1371600" algn="ctr" rtl="0" fontAlgn="base">
        <a:spcBef>
          <a:spcPts val="400"/>
        </a:spcBef>
        <a:spcAft>
          <a:spcPct val="0"/>
        </a:spcAft>
        <a:defRPr b="1">
          <a:solidFill>
            <a:srgbClr val="FFFFFF"/>
          </a:solidFill>
          <a:latin typeface="Garamond" pitchFamily="18" charset="0"/>
          <a:ea typeface="Tunga" pitchFamily="2"/>
          <a:cs typeface="Tunga" pitchFamily="2"/>
        </a:defRPr>
      </a:lvl8pPr>
      <a:lvl9pPr marL="1828800" algn="ctr" rtl="0" fontAlgn="base">
        <a:spcBef>
          <a:spcPts val="400"/>
        </a:spcBef>
        <a:spcAft>
          <a:spcPct val="0"/>
        </a:spcAft>
        <a:defRPr b="1">
          <a:solidFill>
            <a:srgbClr val="FFFFFF"/>
          </a:solidFill>
          <a:latin typeface="Garamond" pitchFamily="18" charset="0"/>
          <a:ea typeface="Tunga" pitchFamily="2"/>
          <a:cs typeface="Tunga" pitchFamily="2"/>
        </a:defRPr>
      </a:lvl9pPr>
    </p:titleStyle>
    <p:bodyStyle>
      <a:lvl1pPr marL="342900" indent="-342900" algn="ctr" rtl="0" eaLnBrk="0" fontAlgn="base" hangingPunct="0">
        <a:spcBef>
          <a:spcPts val="600"/>
        </a:spcBef>
        <a:spcAft>
          <a:spcPct val="0"/>
        </a:spcAft>
        <a:buClr>
          <a:schemeClr val="accent1"/>
        </a:buClr>
        <a:defRPr sz="2000" kern="1200" spc="30">
          <a:solidFill>
            <a:schemeClr val="tx1"/>
          </a:solidFill>
          <a:latin typeface="+mn-lt"/>
          <a:ea typeface="+mn-ea"/>
          <a:cs typeface="Tahoma" pitchFamily="34" charset="0"/>
        </a:defRPr>
      </a:lvl1pPr>
      <a:lvl2pPr marL="742950" indent="-285750" algn="ctr" rtl="0" eaLnBrk="0" fontAlgn="base" hangingPunct="0">
        <a:spcBef>
          <a:spcPts val="1200"/>
        </a:spcBef>
        <a:spcAft>
          <a:spcPct val="0"/>
        </a:spcAft>
        <a:buClr>
          <a:schemeClr val="accent1"/>
        </a:buClr>
        <a:defRPr kern="1200">
          <a:solidFill>
            <a:schemeClr val="tx2"/>
          </a:solidFill>
          <a:latin typeface="+mn-lt"/>
          <a:ea typeface="+mn-ea"/>
          <a:cs typeface="Tahoma" pitchFamily="34" charset="0"/>
        </a:defRPr>
      </a:lvl2pPr>
      <a:lvl3pPr marL="1143000" indent="-228600" algn="ctr" rtl="0" eaLnBrk="0" fontAlgn="base" hangingPunct="0">
        <a:spcBef>
          <a:spcPts val="1200"/>
        </a:spcBef>
        <a:spcAft>
          <a:spcPct val="0"/>
        </a:spcAft>
        <a:buClr>
          <a:schemeClr val="accent1"/>
        </a:buClr>
        <a:defRPr sz="1600" kern="1200">
          <a:solidFill>
            <a:schemeClr val="tx1"/>
          </a:solidFill>
          <a:latin typeface="+mn-lt"/>
          <a:ea typeface="+mn-ea"/>
          <a:cs typeface="Tahoma" pitchFamily="34" charset="0"/>
        </a:defRPr>
      </a:lvl3pPr>
      <a:lvl4pPr marL="1600200" indent="-228600" algn="ctr" rtl="0" eaLnBrk="0" fontAlgn="base" hangingPunct="0">
        <a:spcBef>
          <a:spcPts val="1200"/>
        </a:spcBef>
        <a:spcAft>
          <a:spcPct val="0"/>
        </a:spcAft>
        <a:buClr>
          <a:schemeClr val="accent1"/>
        </a:buClr>
        <a:defRPr sz="1400" kern="1200">
          <a:solidFill>
            <a:schemeClr val="tx2"/>
          </a:solidFill>
          <a:latin typeface="+mn-lt"/>
          <a:ea typeface="+mn-ea"/>
          <a:cs typeface="Tahoma" pitchFamily="34" charset="0"/>
        </a:defRPr>
      </a:lvl4pPr>
      <a:lvl5pPr marL="2057400" indent="-228600" algn="ctr" rtl="0" eaLnBrk="0" fontAlgn="base" hangingPunct="0">
        <a:spcBef>
          <a:spcPts val="1200"/>
        </a:spcBef>
        <a:spcAft>
          <a:spcPct val="0"/>
        </a:spcAft>
        <a:buClr>
          <a:schemeClr val="accent1"/>
        </a:buClr>
        <a:defRPr sz="1400" kern="120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Microsoft_Excel_97_-_2004_Worksheet2.xls"/><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neric.welearntube.org/?q=node/146"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png"/><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 Id="rId3" Type="http://schemas.openxmlformats.org/officeDocument/2006/relationships/image" Target="../media/image1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 Id="rId3" Type="http://schemas.openxmlformats.org/officeDocument/2006/relationships/image" Target="../media/image17.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1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 Id="rId3" Type="http://schemas.openxmlformats.org/officeDocument/2006/relationships/image" Target="../media/image1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0.wmf"/></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 Id="rId3" Type="http://schemas.openxmlformats.org/officeDocument/2006/relationships/image" Target="../media/image1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8.xml"/><Relationship Id="rId3" Type="http://schemas.openxmlformats.org/officeDocument/2006/relationships/image" Target="../media/image2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0.xml"/><Relationship Id="rId3" Type="http://schemas.openxmlformats.org/officeDocument/2006/relationships/image" Target="../media/image2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 Id="rId3" Type="http://schemas.openxmlformats.org/officeDocument/2006/relationships/image" Target="../media/image23.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 Id="rId3" Type="http://schemas.openxmlformats.org/officeDocument/2006/relationships/image" Target="../media/image24.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 Id="rId3" Type="http://schemas.openxmlformats.org/officeDocument/2006/relationships/image" Target="../media/image25.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 Id="rId3" Type="http://schemas.openxmlformats.org/officeDocument/2006/relationships/image" Target="../media/image26.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 Id="rId3" Type="http://schemas.openxmlformats.org/officeDocument/2006/relationships/image" Target="../media/image26.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 Id="rId3" Type="http://schemas.openxmlformats.org/officeDocument/2006/relationships/image" Target="../media/image2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3" Type="http://schemas.openxmlformats.org/officeDocument/2006/relationships/hyperlink" Target="http://www.ade.az.gov/standards/commoncorestandards/default.asp" TargetMode="External"/><Relationship Id="rId4" Type="http://schemas.openxmlformats.org/officeDocument/2006/relationships/hyperlink" Target="http://www.k12center.org/" TargetMode="External"/><Relationship Id="rId5" Type="http://schemas.openxmlformats.org/officeDocument/2006/relationships/hyperlink" Target="http://www.achieve.org/" TargetMode="External"/><Relationship Id="rId1" Type="http://schemas.openxmlformats.org/officeDocument/2006/relationships/slideLayout" Target="../slideLayouts/slideLayout16.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Microsoft_Excel_97_-_2004_Worksheet1.xls"/><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457200" y="2020888"/>
            <a:ext cx="8229600" cy="4075112"/>
          </a:xfrm>
        </p:spPr>
        <p:txBody>
          <a:bodyPr/>
          <a:lstStyle/>
          <a:p>
            <a:pPr marL="0" indent="0" eaLnBrk="1" fontAlgn="auto" hangingPunct="1">
              <a:spcAft>
                <a:spcPts val="0"/>
              </a:spcAft>
              <a:defRPr/>
            </a:pPr>
            <a:endParaRPr lang="en-US" sz="6000" dirty="0" smtClean="0"/>
          </a:p>
          <a:p>
            <a:pPr marL="0" indent="0" eaLnBrk="1" fontAlgn="auto" hangingPunct="1">
              <a:spcAft>
                <a:spcPts val="0"/>
              </a:spcAft>
              <a:defRPr/>
            </a:pPr>
            <a:endParaRPr lang="en-US" sz="6000" dirty="0"/>
          </a:p>
          <a:p>
            <a:pPr marL="0" indent="0" eaLnBrk="1" fontAlgn="auto" hangingPunct="1">
              <a:spcAft>
                <a:spcPts val="0"/>
              </a:spcAft>
              <a:defRPr/>
            </a:pPr>
            <a:endParaRPr lang="en-US" sz="6000" dirty="0" smtClean="0"/>
          </a:p>
          <a:p>
            <a:pPr marL="0" indent="0" algn="l" eaLnBrk="1" fontAlgn="auto" hangingPunct="1">
              <a:spcAft>
                <a:spcPts val="0"/>
              </a:spcAft>
              <a:defRPr/>
            </a:pPr>
            <a:r>
              <a:rPr lang="en-US" sz="6000" b="1" i="1" dirty="0" smtClean="0"/>
              <a:t>Welcome</a:t>
            </a:r>
          </a:p>
          <a:p>
            <a:pPr marL="0" indent="0" eaLnBrk="1" fontAlgn="auto" hangingPunct="1">
              <a:spcAft>
                <a:spcPts val="0"/>
              </a:spcAft>
              <a:defRPr/>
            </a:pPr>
            <a:endParaRPr lang="en-US" dirty="0" smtClean="0"/>
          </a:p>
          <a:p>
            <a:pPr marL="0" indent="0" eaLnBrk="1" fontAlgn="auto" hangingPunct="1">
              <a:spcAft>
                <a:spcPts val="0"/>
              </a:spcAft>
              <a:defRPr/>
            </a:pPr>
            <a:endParaRPr lang="en-US" dirty="0"/>
          </a:p>
          <a:p>
            <a:pPr marL="0" indent="0" eaLnBrk="1" fontAlgn="auto" hangingPunct="1">
              <a:spcAft>
                <a:spcPts val="0"/>
              </a:spcAft>
              <a:defRPr/>
            </a:pPr>
            <a:endParaRPr lang="en-US" dirty="0" smtClean="0"/>
          </a:p>
          <a:p>
            <a:pPr marL="0" indent="0" eaLnBrk="1" fontAlgn="auto" hangingPunct="1">
              <a:spcAft>
                <a:spcPts val="0"/>
              </a:spcAft>
              <a:defRPr/>
            </a:pPr>
            <a:endParaRPr lang="en-US" dirty="0"/>
          </a:p>
          <a:p>
            <a:pPr marL="0" indent="0" eaLnBrk="1" fontAlgn="auto" hangingPunct="1">
              <a:spcAft>
                <a:spcPts val="0"/>
              </a:spcAft>
              <a:defRPr/>
            </a:pPr>
            <a:endParaRPr lang="en-US" dirty="0" smtClean="0"/>
          </a:p>
          <a:p>
            <a:pPr marL="0" indent="0" algn="l" eaLnBrk="1" fontAlgn="auto" hangingPunct="1">
              <a:spcAft>
                <a:spcPts val="0"/>
              </a:spcAft>
              <a:defRPr/>
            </a:pPr>
            <a:endParaRPr lang="en-US" dirty="0"/>
          </a:p>
        </p:txBody>
      </p:sp>
      <p:sp>
        <p:nvSpPr>
          <p:cNvPr id="10" name="Title 9"/>
          <p:cNvSpPr>
            <a:spLocks noGrp="1"/>
          </p:cNvSpPr>
          <p:nvPr>
            <p:ph type="title"/>
          </p:nvPr>
        </p:nvSpPr>
        <p:spPr>
          <a:xfrm>
            <a:off x="1257300" y="2362200"/>
            <a:ext cx="6629400" cy="2286000"/>
          </a:xfrm>
        </p:spPr>
        <p:txBody>
          <a:bodyPr/>
          <a:lstStyle/>
          <a:p>
            <a:pPr eaLnBrk="1" fontAlgn="auto" hangingPunct="1">
              <a:spcAft>
                <a:spcPts val="0"/>
              </a:spcAft>
              <a:defRPr/>
            </a:pPr>
            <a:r>
              <a:rPr lang="en-US" sz="4000" dirty="0" smtClean="0">
                <a:solidFill>
                  <a:schemeClr val="bg1">
                    <a:lumMod val="75000"/>
                    <a:lumOff val="25000"/>
                  </a:schemeClr>
                </a:solidFill>
                <a:ea typeface="+mj-ea"/>
              </a:rPr>
              <a:t>2010 Arizona English </a:t>
            </a:r>
            <a:br>
              <a:rPr lang="en-US" sz="4000" dirty="0" smtClean="0">
                <a:solidFill>
                  <a:schemeClr val="bg1">
                    <a:lumMod val="75000"/>
                    <a:lumOff val="25000"/>
                  </a:schemeClr>
                </a:solidFill>
                <a:ea typeface="+mj-ea"/>
              </a:rPr>
            </a:br>
            <a:r>
              <a:rPr lang="en-US" sz="4000" dirty="0" smtClean="0">
                <a:solidFill>
                  <a:schemeClr val="bg1">
                    <a:lumMod val="75000"/>
                    <a:lumOff val="25000"/>
                  </a:schemeClr>
                </a:solidFill>
                <a:ea typeface="+mj-ea"/>
              </a:rPr>
              <a:t>Language Arts Standards</a:t>
            </a:r>
            <a:endParaRPr lang="en-US" sz="4000" dirty="0">
              <a:solidFill>
                <a:schemeClr val="bg1">
                  <a:lumMod val="75000"/>
                  <a:lumOff val="25000"/>
                </a:schemeClr>
              </a:solidFill>
              <a:ea typeface="+mj-ea"/>
            </a:endParaRPr>
          </a:p>
        </p:txBody>
      </p:sp>
      <p:pic>
        <p:nvPicPr>
          <p:cNvPr id="22531"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28575" y="0"/>
            <a:ext cx="9172575" cy="1658938"/>
          </a:xfrm>
          <a:prstGeom prst="rect">
            <a:avLst/>
          </a:prstGeom>
          <a:noFill/>
          <a:ln w="9525">
            <a:noFill/>
            <a:miter lim="800000"/>
            <a:headEnd/>
            <a:tailEnd/>
          </a:ln>
        </p:spPr>
      </p:pic>
      <p:sp>
        <p:nvSpPr>
          <p:cNvPr id="22532" name="Slide Number Placeholder 4"/>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809134-36A0-47FF-8582-B5E8CE8533D0}" type="slidenum">
              <a:rPr lang="en-US"/>
              <a:pPr fontAlgn="base">
                <a:spcBef>
                  <a:spcPct val="0"/>
                </a:spcBef>
                <a:spcAft>
                  <a:spcPct val="0"/>
                </a:spcAft>
                <a:defRPr/>
              </a:pPr>
              <a:t>1</a:t>
            </a:fld>
            <a:endParaRPr lang="en-US"/>
          </a:p>
        </p:txBody>
      </p:sp>
      <p:sp>
        <p:nvSpPr>
          <p:cNvPr id="6" name="Date Placeholder 5"/>
          <p:cNvSpPr>
            <a:spLocks noGrp="1"/>
          </p:cNvSpPr>
          <p:nvPr>
            <p:ph type="dt" sz="quarter" idx="14"/>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38244" name="Chart 3"/>
          <p:cNvGraphicFramePr>
            <a:graphicFrameLocks/>
          </p:cNvGraphicFramePr>
          <p:nvPr>
            <p:ph idx="4294967295"/>
          </p:nvPr>
        </p:nvGraphicFramePr>
        <p:xfrm>
          <a:off x="914400" y="0"/>
          <a:ext cx="7162800" cy="6172200"/>
        </p:xfrm>
        <a:graphic>
          <a:graphicData uri="http://schemas.openxmlformats.org/presentationml/2006/ole">
            <p:oleObj spid="_x0000_s138244" r:id="rId4" imgW="7852329" imgH="5407621" progId="Excel.Sheet.8">
              <p:embed/>
            </p:oleObj>
          </a:graphicData>
        </a:graphic>
      </p:graphicFrame>
      <p:sp>
        <p:nvSpPr>
          <p:cNvPr id="138245" name="TextBox 6"/>
          <p:cNvSpPr txBox="1">
            <a:spLocks noChangeArrowheads="1"/>
          </p:cNvSpPr>
          <p:nvPr/>
        </p:nvSpPr>
        <p:spPr bwMode="auto">
          <a:xfrm>
            <a:off x="1905000" y="2209800"/>
            <a:ext cx="3429000" cy="366713"/>
          </a:xfrm>
          <a:prstGeom prst="rect">
            <a:avLst/>
          </a:prstGeom>
          <a:noFill/>
          <a:ln w="9525">
            <a:noFill/>
            <a:miter lim="800000"/>
            <a:headEnd/>
            <a:tailEnd/>
          </a:ln>
        </p:spPr>
        <p:txBody>
          <a:bodyPr>
            <a:spAutoFit/>
          </a:bodyPr>
          <a:lstStyle/>
          <a:p>
            <a:r>
              <a:rPr lang="en-US" b="1">
                <a:latin typeface="Calibri" pitchFamily="34" charset="0"/>
                <a:cs typeface="Arial" charset="0"/>
              </a:rPr>
              <a:t>AZ State Test – 71% Proficient</a:t>
            </a:r>
          </a:p>
        </p:txBody>
      </p:sp>
      <p:sp>
        <p:nvSpPr>
          <p:cNvPr id="138246" name="Rectangle 8"/>
          <p:cNvSpPr>
            <a:spLocks noChangeArrowheads="1"/>
          </p:cNvSpPr>
          <p:nvPr/>
        </p:nvSpPr>
        <p:spPr bwMode="auto">
          <a:xfrm>
            <a:off x="1371600" y="3962400"/>
            <a:ext cx="2238375" cy="641350"/>
          </a:xfrm>
          <a:prstGeom prst="rect">
            <a:avLst/>
          </a:prstGeom>
          <a:noFill/>
          <a:ln w="9525">
            <a:noFill/>
            <a:miter lim="800000"/>
            <a:headEnd/>
            <a:tailEnd/>
          </a:ln>
        </p:spPr>
        <p:txBody>
          <a:bodyPr>
            <a:spAutoFit/>
          </a:bodyPr>
          <a:lstStyle/>
          <a:p>
            <a:r>
              <a:rPr lang="en-US" b="1"/>
              <a:t>NAEP – 28% Proficient</a:t>
            </a:r>
          </a:p>
        </p:txBody>
      </p:sp>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381000" y="533400"/>
            <a:ext cx="8382000" cy="7620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Feedback and Review</a:t>
            </a:r>
          </a:p>
        </p:txBody>
      </p:sp>
      <p:sp>
        <p:nvSpPr>
          <p:cNvPr id="5" name="Content Placeholder 4"/>
          <p:cNvSpPr>
            <a:spLocks noGrp="1"/>
          </p:cNvSpPr>
          <p:nvPr>
            <p:ph idx="1"/>
          </p:nvPr>
        </p:nvSpPr>
        <p:spPr>
          <a:xfrm>
            <a:off x="381000" y="1371600"/>
            <a:ext cx="8763000" cy="5334000"/>
          </a:xfrm>
        </p:spPr>
        <p:txBody>
          <a:bodyPr/>
          <a:lstStyle/>
          <a:p>
            <a:pPr marL="0" indent="0" algn="l" eaLnBrk="1" fontAlgn="auto" hangingPunct="1">
              <a:spcBef>
                <a:spcPts val="0"/>
              </a:spcBef>
              <a:spcAft>
                <a:spcPts val="0"/>
              </a:spcAft>
              <a:defRPr/>
            </a:pPr>
            <a:r>
              <a:rPr lang="en-US" sz="2100" b="1" i="1" dirty="0" smtClean="0"/>
              <a:t>External and State Feedback teams included:</a:t>
            </a:r>
          </a:p>
          <a:p>
            <a:pPr marL="0" indent="0" algn="l" eaLnBrk="1" fontAlgn="auto" hangingPunct="1">
              <a:spcBef>
                <a:spcPts val="0"/>
              </a:spcBef>
              <a:spcAft>
                <a:spcPts val="0"/>
              </a:spcAft>
              <a:defRPr/>
            </a:pPr>
            <a:endParaRPr lang="en-US" sz="2100" b="1" i="1" dirty="0" smtClean="0"/>
          </a:p>
          <a:p>
            <a:pPr marL="402336" lvl="1" indent="-283464" algn="l" eaLnBrk="1" fontAlgn="auto" hangingPunct="1">
              <a:spcBef>
                <a:spcPts val="0"/>
              </a:spcBef>
              <a:spcAft>
                <a:spcPts val="600"/>
              </a:spcAft>
              <a:defRPr/>
            </a:pPr>
            <a:r>
              <a:rPr lang="en-US" sz="2000" b="1" dirty="0" smtClean="0">
                <a:solidFill>
                  <a:schemeClr val="tx1"/>
                </a:solidFill>
                <a:cs typeface="+mn-cs"/>
              </a:rPr>
              <a:t>K-12 teachers				</a:t>
            </a:r>
          </a:p>
          <a:p>
            <a:pPr marL="402336" lvl="1" indent="-283464" algn="l" eaLnBrk="1" fontAlgn="auto" hangingPunct="1">
              <a:spcBef>
                <a:spcPts val="0"/>
              </a:spcBef>
              <a:spcAft>
                <a:spcPts val="600"/>
              </a:spcAft>
              <a:defRPr/>
            </a:pPr>
            <a:r>
              <a:rPr lang="en-US" sz="2000" b="1" dirty="0" smtClean="0">
                <a:solidFill>
                  <a:schemeClr val="tx1"/>
                </a:solidFill>
                <a:cs typeface="+mn-cs"/>
              </a:rPr>
              <a:t>Postsecondary faculty</a:t>
            </a:r>
          </a:p>
          <a:p>
            <a:pPr marL="402336" lvl="1" indent="-283464" algn="l" eaLnBrk="1" fontAlgn="auto" hangingPunct="1">
              <a:spcBef>
                <a:spcPts val="0"/>
              </a:spcBef>
              <a:spcAft>
                <a:spcPts val="600"/>
              </a:spcAft>
              <a:defRPr/>
            </a:pPr>
            <a:r>
              <a:rPr lang="en-US" sz="2000" b="1" dirty="0" smtClean="0">
                <a:solidFill>
                  <a:schemeClr val="tx1"/>
                </a:solidFill>
                <a:cs typeface="+mn-cs"/>
              </a:rPr>
              <a:t>State curriculum and assessments experts</a:t>
            </a:r>
          </a:p>
          <a:p>
            <a:pPr marL="402336" lvl="1" indent="-283464" algn="l" eaLnBrk="1" fontAlgn="auto" hangingPunct="1">
              <a:spcBef>
                <a:spcPts val="0"/>
              </a:spcBef>
              <a:spcAft>
                <a:spcPts val="600"/>
              </a:spcAft>
              <a:defRPr/>
            </a:pPr>
            <a:r>
              <a:rPr lang="en-US" sz="2000" b="1" dirty="0" smtClean="0">
                <a:solidFill>
                  <a:schemeClr val="tx1"/>
                </a:solidFill>
                <a:cs typeface="+mn-cs"/>
              </a:rPr>
              <a:t>Researchers</a:t>
            </a:r>
          </a:p>
          <a:p>
            <a:pPr marL="402336" lvl="1" indent="-283464" algn="l" eaLnBrk="1" fontAlgn="auto" hangingPunct="1">
              <a:spcBef>
                <a:spcPts val="0"/>
              </a:spcBef>
              <a:spcAft>
                <a:spcPts val="600"/>
              </a:spcAft>
              <a:defRPr/>
            </a:pPr>
            <a:r>
              <a:rPr lang="en-US" sz="2000" b="1" dirty="0" smtClean="0">
                <a:solidFill>
                  <a:schemeClr val="tx1"/>
                </a:solidFill>
                <a:cs typeface="+mn-cs"/>
              </a:rPr>
              <a:t>National organizations (including, but not limited, to):</a:t>
            </a:r>
          </a:p>
          <a:p>
            <a:pPr marL="283464" lvl="1" indent="0" eaLnBrk="1" fontAlgn="auto" hangingPunct="1">
              <a:spcBef>
                <a:spcPts val="600"/>
              </a:spcBef>
              <a:spcAft>
                <a:spcPts val="0"/>
              </a:spcAft>
              <a:defRPr/>
            </a:pPr>
            <a:endParaRPr lang="en-US" sz="1500" b="1" dirty="0" smtClean="0"/>
          </a:p>
          <a:p>
            <a:pPr marL="573786" lvl="2" indent="-283464" eaLnBrk="1" fontAlgn="auto" hangingPunct="1">
              <a:spcBef>
                <a:spcPts val="600"/>
              </a:spcBef>
              <a:spcAft>
                <a:spcPts val="600"/>
              </a:spcAft>
              <a:defRPr/>
            </a:pPr>
            <a:endParaRPr lang="en-US" sz="1800" dirty="0" smtClean="0">
              <a:cs typeface="+mn-cs"/>
            </a:endParaRPr>
          </a:p>
          <a:p>
            <a:pPr marL="573786" lvl="2" indent="-283464" eaLnBrk="1" fontAlgn="auto" hangingPunct="1">
              <a:spcBef>
                <a:spcPts val="600"/>
              </a:spcBef>
              <a:spcAft>
                <a:spcPts val="600"/>
              </a:spcAft>
              <a:defRPr/>
            </a:pPr>
            <a:endParaRPr lang="en-US" sz="1800" dirty="0" smtClean="0">
              <a:cs typeface="+mn-cs"/>
            </a:endParaRPr>
          </a:p>
          <a:p>
            <a:pPr marL="54864" lvl="2" indent="-283464" eaLnBrk="1" fontAlgn="auto" hangingPunct="1">
              <a:spcBef>
                <a:spcPts val="600"/>
              </a:spcBef>
              <a:spcAft>
                <a:spcPts val="600"/>
              </a:spcAft>
              <a:buClr>
                <a:srgbClr val="E4A11B"/>
              </a:buClr>
              <a:buSzPct val="100000"/>
              <a:buFont typeface="Wingdings" pitchFamily="2" charset="2"/>
              <a:buChar char="§"/>
              <a:defRPr/>
            </a:pPr>
            <a:endParaRPr lang="en-US" dirty="0" smtClean="0"/>
          </a:p>
          <a:p>
            <a:pPr marL="0" indent="0" eaLnBrk="1" fontAlgn="auto" hangingPunct="1">
              <a:spcAft>
                <a:spcPts val="0"/>
              </a:spcAft>
              <a:defRPr/>
            </a:pPr>
            <a:endParaRPr lang="en-US" dirty="0" smtClean="0"/>
          </a:p>
          <a:p>
            <a:pPr marL="0" indent="0" eaLnBrk="1" fontAlgn="auto" hangingPunct="1">
              <a:spcAft>
                <a:spcPts val="0"/>
              </a:spcAft>
              <a:defRPr/>
            </a:pPr>
            <a:endParaRPr lang="en-US" dirty="0"/>
          </a:p>
        </p:txBody>
      </p:sp>
      <p:sp>
        <p:nvSpPr>
          <p:cNvPr id="3" name="Slide Number Placeholder 2"/>
          <p:cNvSpPr>
            <a:spLocks noGrp="1"/>
          </p:cNvSpPr>
          <p:nvPr>
            <p:ph type="sldNum" sz="quarter" idx="10"/>
          </p:nvPr>
        </p:nvSpPr>
        <p:spPr/>
        <p:txBody>
          <a:bodyPr/>
          <a:lstStyle/>
          <a:p>
            <a:pPr>
              <a:defRPr/>
            </a:pPr>
            <a:fld id="{E6A7ED24-660F-4925-BE89-C8BACB0F0FE3}" type="slidenum">
              <a:rPr lang="en-US"/>
              <a:pPr>
                <a:defRPr/>
              </a:pPr>
              <a:t>11</a:t>
            </a:fld>
            <a:endParaRPr lang="en-US" dirty="0"/>
          </a:p>
        </p:txBody>
      </p:sp>
      <p:graphicFrame>
        <p:nvGraphicFramePr>
          <p:cNvPr id="6" name="Table 5"/>
          <p:cNvGraphicFramePr>
            <a:graphicFrameLocks noGrp="1"/>
          </p:cNvGraphicFramePr>
          <p:nvPr/>
        </p:nvGraphicFramePr>
        <p:xfrm>
          <a:off x="-4763" y="3962400"/>
          <a:ext cx="8991600" cy="2316480"/>
        </p:xfrm>
        <a:graphic>
          <a:graphicData uri="http://schemas.openxmlformats.org/drawingml/2006/table">
            <a:tbl>
              <a:tblPr firstRow="1" bandRow="1">
                <a:tableStyleId>{5C22544A-7EE6-4342-B048-85BDC9FD1C3A}</a:tableStyleId>
              </a:tblPr>
              <a:tblGrid>
                <a:gridCol w="4495800"/>
                <a:gridCol w="4495800"/>
              </a:tblGrid>
              <a:tr h="1916113">
                <a:tc>
                  <a:txBody>
                    <a:bodyPr/>
                    <a:lstStyle/>
                    <a:p>
                      <a:pPr marL="283464" marR="0" lvl="1" indent="-285750" algn="l" defTabSz="914400" rtl="0" eaLnBrk="0" fontAlgn="base" latinLnBrk="0" hangingPunct="0">
                        <a:lnSpc>
                          <a:spcPct val="100000"/>
                        </a:lnSpc>
                        <a:spcBef>
                          <a:spcPts val="0"/>
                        </a:spcBef>
                        <a:spcAft>
                          <a:spcPts val="600"/>
                        </a:spcAft>
                        <a:buClr>
                          <a:srgbClr val="E4A11B"/>
                        </a:buClr>
                        <a:buSzPct val="75000"/>
                        <a:buFont typeface="Wingdings" pitchFamily="2" charset="2"/>
                        <a:buChar char="§"/>
                        <a:tabLst/>
                        <a:defRPr/>
                      </a:pPr>
                      <a:r>
                        <a:rPr kumimoji="0" lang="en-US" sz="1800" b="1" i="0" u="none" strike="noStrike" kern="0" cap="none" spc="0" normalizeH="0" baseline="0" noProof="0" dirty="0" smtClean="0">
                          <a:ln>
                            <a:noFill/>
                          </a:ln>
                          <a:solidFill>
                            <a:schemeClr val="tx1"/>
                          </a:solidFill>
                          <a:effectLst/>
                          <a:uLnTx/>
                          <a:uFillTx/>
                          <a:latin typeface="+mn-lt"/>
                          <a:ea typeface="Geneva" pitchFamily="-108" charset="-128"/>
                        </a:rPr>
                        <a:t>American Council on Education (ACE) </a:t>
                      </a:r>
                    </a:p>
                    <a:p>
                      <a:pPr marL="283464" marR="0" lvl="1" indent="-285750" algn="l" defTabSz="914400" rtl="0" eaLnBrk="0" fontAlgn="base" latinLnBrk="0" hangingPunct="0">
                        <a:lnSpc>
                          <a:spcPct val="100000"/>
                        </a:lnSpc>
                        <a:spcBef>
                          <a:spcPts val="0"/>
                        </a:spcBef>
                        <a:spcAft>
                          <a:spcPts val="600"/>
                        </a:spcAft>
                        <a:buClr>
                          <a:srgbClr val="E4A11B"/>
                        </a:buClr>
                        <a:buSzPct val="75000"/>
                        <a:buFont typeface="Wingdings" pitchFamily="2" charset="2"/>
                        <a:buChar char="§"/>
                        <a:tabLst/>
                        <a:defRPr/>
                      </a:pPr>
                      <a:r>
                        <a:rPr kumimoji="0" lang="en-US" sz="1800" b="1" i="0" u="none" strike="noStrike" kern="0" cap="none" spc="0" normalizeH="0" baseline="0" noProof="0" dirty="0" smtClean="0">
                          <a:ln>
                            <a:noFill/>
                          </a:ln>
                          <a:solidFill>
                            <a:schemeClr val="tx1"/>
                          </a:solidFill>
                          <a:effectLst/>
                          <a:uLnTx/>
                          <a:uFillTx/>
                          <a:latin typeface="+mn-lt"/>
                          <a:ea typeface="Geneva" pitchFamily="-108" charset="-128"/>
                        </a:rPr>
                        <a:t>American Federation of Teachers (AFT)</a:t>
                      </a:r>
                    </a:p>
                    <a:p>
                      <a:pPr marL="283464" marR="0" lvl="1" indent="-285750" algn="l" defTabSz="914400" rtl="0" eaLnBrk="0" fontAlgn="base" latinLnBrk="0" hangingPunct="0">
                        <a:lnSpc>
                          <a:spcPct val="100000"/>
                        </a:lnSpc>
                        <a:spcBef>
                          <a:spcPts val="0"/>
                        </a:spcBef>
                        <a:spcAft>
                          <a:spcPts val="600"/>
                        </a:spcAft>
                        <a:buClr>
                          <a:srgbClr val="E4A11B"/>
                        </a:buClr>
                        <a:buSzPct val="75000"/>
                        <a:buFont typeface="Wingdings" pitchFamily="2" charset="2"/>
                        <a:buChar char="§"/>
                        <a:tabLst/>
                        <a:defRPr/>
                      </a:pPr>
                      <a:r>
                        <a:rPr kumimoji="0" lang="en-US" sz="1800" b="1" i="0" u="none" strike="noStrike" kern="0" cap="none" spc="0" normalizeH="0" baseline="0" noProof="0" dirty="0" smtClean="0">
                          <a:ln>
                            <a:noFill/>
                          </a:ln>
                          <a:solidFill>
                            <a:schemeClr val="tx1"/>
                          </a:solidFill>
                          <a:effectLst/>
                          <a:uLnTx/>
                          <a:uFillTx/>
                          <a:latin typeface="+mn-lt"/>
                          <a:ea typeface="Geneva" pitchFamily="-108" charset="-128"/>
                        </a:rPr>
                        <a:t>Campaign for High School Equity (CHSE)</a:t>
                      </a:r>
                    </a:p>
                    <a:p>
                      <a:pPr marL="283464" marR="0" lvl="1" indent="-285750" algn="l" defTabSz="914400" rtl="0" eaLnBrk="0" fontAlgn="base" latinLnBrk="0" hangingPunct="0">
                        <a:lnSpc>
                          <a:spcPct val="100000"/>
                        </a:lnSpc>
                        <a:spcBef>
                          <a:spcPts val="0"/>
                        </a:spcBef>
                        <a:spcAft>
                          <a:spcPts val="600"/>
                        </a:spcAft>
                        <a:buClr>
                          <a:srgbClr val="E4A11B"/>
                        </a:buClr>
                        <a:buSzPct val="75000"/>
                        <a:buFont typeface="Wingdings" pitchFamily="2" charset="2"/>
                        <a:buChar char="§"/>
                        <a:tabLst/>
                        <a:defRPr/>
                      </a:pPr>
                      <a:r>
                        <a:rPr kumimoji="0" lang="en-US" sz="1800" b="1" i="0" u="none" strike="noStrike" kern="0" cap="none" spc="0" normalizeH="0" baseline="0" noProof="0" dirty="0" smtClean="0">
                          <a:ln>
                            <a:noFill/>
                          </a:ln>
                          <a:solidFill>
                            <a:schemeClr val="tx1"/>
                          </a:solidFill>
                          <a:effectLst/>
                          <a:uLnTx/>
                          <a:uFillTx/>
                          <a:latin typeface="+mn-lt"/>
                          <a:ea typeface="Geneva" pitchFamily="-108" charset="-128"/>
                        </a:rPr>
                        <a:t>Conference Board of the Mathematical Sciences (CBMS)</a:t>
                      </a:r>
                    </a:p>
                    <a:p>
                      <a:pPr marL="283464" marR="0" lvl="1" indent="-285750" algn="l" defTabSz="914400" rtl="0" eaLnBrk="0" fontAlgn="base" latinLnBrk="0" hangingPunct="0">
                        <a:lnSpc>
                          <a:spcPct val="100000"/>
                        </a:lnSpc>
                        <a:spcBef>
                          <a:spcPts val="0"/>
                        </a:spcBef>
                        <a:spcAft>
                          <a:spcPts val="600"/>
                        </a:spcAft>
                        <a:buClr>
                          <a:srgbClr val="E4A11B"/>
                        </a:buClr>
                        <a:buSzPct val="75000"/>
                        <a:buFont typeface="Wingdings" pitchFamily="2" charset="2"/>
                        <a:buChar char="§"/>
                        <a:tabLst/>
                        <a:defRPr/>
                      </a:pPr>
                      <a:r>
                        <a:rPr kumimoji="0" lang="en-US" sz="1800" b="1" i="0" u="none" strike="noStrike" kern="0" cap="none" spc="0" normalizeH="0" baseline="0" noProof="0" dirty="0" smtClean="0">
                          <a:ln>
                            <a:noFill/>
                          </a:ln>
                          <a:solidFill>
                            <a:schemeClr val="tx1"/>
                          </a:solidFill>
                          <a:effectLst/>
                          <a:uLnTx/>
                          <a:uFillTx/>
                          <a:latin typeface="+mn-lt"/>
                          <a:ea typeface="Geneva" pitchFamily="-108" charset="-128"/>
                        </a:rPr>
                        <a:t>Modern Language Association (MLA)</a:t>
                      </a:r>
                    </a:p>
                  </a:txBody>
                  <a:tcPr>
                    <a:noFill/>
                  </a:tcPr>
                </a:tc>
                <a:tc>
                  <a:txBody>
                    <a:bodyPr/>
                    <a:lstStyle/>
                    <a:p>
                      <a:pPr marL="283464" marR="0" lvl="1" indent="-285750" algn="l" defTabSz="914400" rtl="0" eaLnBrk="0" fontAlgn="base" latinLnBrk="0" hangingPunct="0">
                        <a:lnSpc>
                          <a:spcPct val="100000"/>
                        </a:lnSpc>
                        <a:spcBef>
                          <a:spcPts val="600"/>
                        </a:spcBef>
                        <a:spcAft>
                          <a:spcPct val="0"/>
                        </a:spcAft>
                        <a:buClr>
                          <a:srgbClr val="E4A11B"/>
                        </a:buClr>
                        <a:buSzPct val="75000"/>
                        <a:buFont typeface="Wingdings" pitchFamily="2" charset="2"/>
                        <a:buChar char="§"/>
                        <a:tabLst/>
                        <a:defRPr/>
                      </a:pPr>
                      <a:r>
                        <a:rPr kumimoji="0" lang="en-US" sz="1800" b="1" i="1" u="none" strike="noStrike" kern="0" cap="none" spc="0" normalizeH="0" baseline="0" noProof="0" dirty="0" smtClean="0">
                          <a:ln>
                            <a:noFill/>
                          </a:ln>
                          <a:solidFill>
                            <a:schemeClr val="tx1"/>
                          </a:solidFill>
                          <a:effectLst/>
                          <a:uLnTx/>
                          <a:uFillTx/>
                          <a:latin typeface="+mn-lt"/>
                          <a:ea typeface="Geneva" pitchFamily="-108" charset="-128"/>
                        </a:rPr>
                        <a:t>National Council of Teachers of English (NCTE) </a:t>
                      </a:r>
                    </a:p>
                    <a:p>
                      <a:pPr marL="283464" marR="0" lvl="1" indent="-285750" algn="l" defTabSz="914400" rtl="0" eaLnBrk="0" fontAlgn="base" latinLnBrk="0" hangingPunct="0">
                        <a:lnSpc>
                          <a:spcPct val="100000"/>
                        </a:lnSpc>
                        <a:spcBef>
                          <a:spcPts val="600"/>
                        </a:spcBef>
                        <a:spcAft>
                          <a:spcPct val="0"/>
                        </a:spcAft>
                        <a:buClr>
                          <a:srgbClr val="E4A11B"/>
                        </a:buClr>
                        <a:buSzPct val="75000"/>
                        <a:buFont typeface="Wingdings" pitchFamily="2" charset="2"/>
                        <a:buChar char="§"/>
                        <a:tabLst/>
                        <a:defRPr/>
                      </a:pPr>
                      <a:r>
                        <a:rPr kumimoji="0" lang="en-US" sz="1800" b="1" i="1" u="none" strike="noStrike" kern="0" cap="none" spc="0" normalizeH="0" baseline="0" noProof="0" dirty="0" smtClean="0">
                          <a:ln>
                            <a:noFill/>
                          </a:ln>
                          <a:solidFill>
                            <a:schemeClr val="tx1"/>
                          </a:solidFill>
                          <a:effectLst/>
                          <a:uLnTx/>
                          <a:uFillTx/>
                          <a:latin typeface="+mn-lt"/>
                          <a:ea typeface="Geneva" pitchFamily="-108" charset="-128"/>
                        </a:rPr>
                        <a:t>National Council of Teachers of Mathematics (NCTM)</a:t>
                      </a:r>
                    </a:p>
                    <a:p>
                      <a:pPr marL="283464" marR="0" lvl="1" indent="-285750" algn="l" defTabSz="914400" rtl="0" eaLnBrk="0" fontAlgn="base" latinLnBrk="0" hangingPunct="0">
                        <a:lnSpc>
                          <a:spcPct val="100000"/>
                        </a:lnSpc>
                        <a:spcBef>
                          <a:spcPts val="600"/>
                        </a:spcBef>
                        <a:spcAft>
                          <a:spcPct val="0"/>
                        </a:spcAft>
                        <a:buClr>
                          <a:srgbClr val="E4A11B"/>
                        </a:buClr>
                        <a:buSzPct val="75000"/>
                        <a:buFont typeface="Wingdings" pitchFamily="2" charset="2"/>
                        <a:buChar char="§"/>
                        <a:tabLst/>
                        <a:defRPr/>
                      </a:pPr>
                      <a:r>
                        <a:rPr kumimoji="0" lang="en-US" sz="1800" b="1" i="1" u="none" strike="noStrike" kern="0" cap="none" spc="0" normalizeH="0" baseline="0" noProof="0" dirty="0" smtClean="0">
                          <a:ln>
                            <a:noFill/>
                          </a:ln>
                          <a:solidFill>
                            <a:schemeClr val="tx1"/>
                          </a:solidFill>
                          <a:effectLst/>
                          <a:uLnTx/>
                          <a:uFillTx/>
                          <a:latin typeface="+mn-lt"/>
                          <a:ea typeface="Geneva" pitchFamily="-108" charset="-128"/>
                        </a:rPr>
                        <a:t>National Education Association (NEA)</a:t>
                      </a:r>
                    </a:p>
                  </a:txBody>
                  <a:tcPr>
                    <a:noFill/>
                  </a:tcPr>
                </a:tc>
              </a:tr>
            </a:tbl>
          </a:graphicData>
        </a:graphic>
      </p:graphicFrame>
    </p:spTree>
  </p:cSld>
  <p:clrMapOvr>
    <a:masterClrMapping/>
  </p:clrMapOvr>
  <p:transition spd="med" advClick="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228600"/>
            <a:ext cx="9144000" cy="11430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Common Core State Standards Evidence Base</a:t>
            </a:r>
          </a:p>
        </p:txBody>
      </p:sp>
      <p:sp>
        <p:nvSpPr>
          <p:cNvPr id="6" name="Content Placeholder 4"/>
          <p:cNvSpPr>
            <a:spLocks noGrp="1"/>
          </p:cNvSpPr>
          <p:nvPr>
            <p:ph idx="1"/>
          </p:nvPr>
        </p:nvSpPr>
        <p:spPr>
          <a:xfrm>
            <a:off x="228600" y="1371600"/>
            <a:ext cx="8686800" cy="5486400"/>
          </a:xfrm>
        </p:spPr>
        <p:txBody>
          <a:bodyPr/>
          <a:lstStyle/>
          <a:p>
            <a:pPr marL="0" indent="0" algn="l" eaLnBrk="1" fontAlgn="auto" hangingPunct="1">
              <a:spcBef>
                <a:spcPts val="0"/>
              </a:spcBef>
              <a:spcAft>
                <a:spcPts val="0"/>
              </a:spcAft>
              <a:defRPr/>
            </a:pPr>
            <a:r>
              <a:rPr lang="en-US" sz="2800" b="1" dirty="0" smtClean="0"/>
              <a:t>Evidence was used to guide critical decisions in the following areas: </a:t>
            </a:r>
          </a:p>
          <a:p>
            <a:pPr marL="461772" lvl="1" indent="-342900" algn="l" eaLnBrk="1" fontAlgn="auto" hangingPunct="1">
              <a:spcBef>
                <a:spcPts val="0"/>
              </a:spcBef>
              <a:spcAft>
                <a:spcPts val="0"/>
              </a:spcAft>
              <a:buClrTx/>
              <a:buFont typeface="Arial" pitchFamily="34" charset="0"/>
              <a:buChar char="•"/>
              <a:defRPr/>
            </a:pPr>
            <a:r>
              <a:rPr lang="en-US" sz="2000" dirty="0" smtClean="0">
                <a:solidFill>
                  <a:schemeClr val="tx1"/>
                </a:solidFill>
              </a:rPr>
              <a:t>Inclusion of particular content </a:t>
            </a:r>
          </a:p>
          <a:p>
            <a:pPr marL="461772" lvl="1" indent="-342900" algn="l" eaLnBrk="1" fontAlgn="auto" hangingPunct="1">
              <a:spcBef>
                <a:spcPts val="600"/>
              </a:spcBef>
              <a:spcAft>
                <a:spcPts val="0"/>
              </a:spcAft>
              <a:buClrTx/>
              <a:buFont typeface="Arial" pitchFamily="34" charset="0"/>
              <a:buChar char="•"/>
              <a:defRPr/>
            </a:pPr>
            <a:r>
              <a:rPr lang="en-US" sz="2000" dirty="0" smtClean="0">
                <a:solidFill>
                  <a:schemeClr val="tx1"/>
                </a:solidFill>
              </a:rPr>
              <a:t>Timing of when content should be introduced and the progression of that content </a:t>
            </a:r>
          </a:p>
          <a:p>
            <a:pPr marL="461772" lvl="1" indent="-342900" algn="l" eaLnBrk="1" fontAlgn="auto" hangingPunct="1">
              <a:spcBef>
                <a:spcPts val="600"/>
              </a:spcBef>
              <a:spcAft>
                <a:spcPts val="0"/>
              </a:spcAft>
              <a:buClrTx/>
              <a:buFont typeface="Arial" pitchFamily="34" charset="0"/>
              <a:buChar char="•"/>
              <a:defRPr/>
            </a:pPr>
            <a:r>
              <a:rPr lang="en-US" sz="2000" dirty="0" smtClean="0">
                <a:solidFill>
                  <a:schemeClr val="tx1"/>
                </a:solidFill>
              </a:rPr>
              <a:t>Ensuring focus and coherence</a:t>
            </a:r>
          </a:p>
          <a:p>
            <a:pPr marL="461772" lvl="1" indent="-342900" algn="l" eaLnBrk="1" fontAlgn="auto" hangingPunct="1">
              <a:spcBef>
                <a:spcPts val="600"/>
              </a:spcBef>
              <a:spcAft>
                <a:spcPts val="0"/>
              </a:spcAft>
              <a:buClrTx/>
              <a:buFont typeface="Arial" pitchFamily="34" charset="0"/>
              <a:buChar char="•"/>
              <a:defRPr/>
            </a:pPr>
            <a:r>
              <a:rPr lang="en-US" sz="2000" dirty="0" smtClean="0">
                <a:solidFill>
                  <a:schemeClr val="tx1"/>
                </a:solidFill>
              </a:rPr>
              <a:t>Organizing and formatting the standards </a:t>
            </a:r>
          </a:p>
          <a:p>
            <a:pPr marL="461772" lvl="1" indent="-342900" algn="l" eaLnBrk="1" fontAlgn="auto" hangingPunct="1">
              <a:spcBef>
                <a:spcPts val="600"/>
              </a:spcBef>
              <a:spcAft>
                <a:spcPts val="600"/>
              </a:spcAft>
              <a:buClrTx/>
              <a:buFont typeface="Arial" pitchFamily="34" charset="0"/>
              <a:buChar char="•"/>
              <a:defRPr/>
            </a:pPr>
            <a:r>
              <a:rPr lang="en-US" sz="2000" dirty="0" smtClean="0">
                <a:solidFill>
                  <a:schemeClr val="tx1"/>
                </a:solidFill>
              </a:rPr>
              <a:t>Determining emphasis on particular topics in standards</a:t>
            </a:r>
          </a:p>
          <a:p>
            <a:pPr marL="118872" lvl="1" indent="0" algn="l" eaLnBrk="1" fontAlgn="auto" hangingPunct="1">
              <a:spcBef>
                <a:spcPts val="0"/>
              </a:spcBef>
              <a:spcAft>
                <a:spcPts val="0"/>
              </a:spcAft>
              <a:buClrTx/>
              <a:defRPr/>
            </a:pPr>
            <a:r>
              <a:rPr lang="en-US" sz="2800" b="1" dirty="0"/>
              <a:t>E</a:t>
            </a:r>
            <a:r>
              <a:rPr lang="en-US" sz="2800" b="1" dirty="0" smtClean="0">
                <a:solidFill>
                  <a:schemeClr val="tx1"/>
                </a:solidFill>
              </a:rPr>
              <a:t>vidence includes:</a:t>
            </a:r>
          </a:p>
          <a:p>
            <a:pPr marL="461772" lvl="1" indent="-342900" algn="l" eaLnBrk="1" fontAlgn="auto" hangingPunct="1">
              <a:spcBef>
                <a:spcPts val="0"/>
              </a:spcBef>
              <a:spcAft>
                <a:spcPts val="0"/>
              </a:spcAft>
              <a:buClrTx/>
              <a:buFont typeface="Arial" pitchFamily="34" charset="0"/>
              <a:buChar char="•"/>
              <a:defRPr/>
            </a:pPr>
            <a:r>
              <a:rPr lang="en-US" sz="2000" dirty="0" smtClean="0">
                <a:solidFill>
                  <a:schemeClr val="tx1"/>
                </a:solidFill>
              </a:rPr>
              <a:t>Standards from high-performing countries, leading states, and nationally-regarded frameworks</a:t>
            </a:r>
          </a:p>
          <a:p>
            <a:pPr marL="461772" lvl="1" indent="-342900" algn="l" eaLnBrk="1" fontAlgn="auto" hangingPunct="1">
              <a:spcBef>
                <a:spcPts val="600"/>
              </a:spcBef>
              <a:spcAft>
                <a:spcPts val="0"/>
              </a:spcAft>
              <a:buClrTx/>
              <a:buFont typeface="Arial" pitchFamily="34" charset="0"/>
              <a:buChar char="•"/>
              <a:defRPr/>
            </a:pPr>
            <a:r>
              <a:rPr lang="en-US" sz="2000" dirty="0" smtClean="0">
                <a:solidFill>
                  <a:schemeClr val="tx1"/>
                </a:solidFill>
              </a:rPr>
              <a:t>Research on adolescent literacy, text complexity, mathematics instruction, quantitative literacy  </a:t>
            </a:r>
          </a:p>
          <a:p>
            <a:pPr marL="461772" lvl="1" indent="-342900" algn="l" eaLnBrk="1" fontAlgn="auto" hangingPunct="1">
              <a:spcBef>
                <a:spcPts val="600"/>
              </a:spcBef>
              <a:spcAft>
                <a:spcPts val="0"/>
              </a:spcAft>
              <a:buClrTx/>
              <a:buFont typeface="Arial" pitchFamily="34" charset="0"/>
              <a:buChar char="•"/>
              <a:defRPr/>
            </a:pPr>
            <a:r>
              <a:rPr lang="en-US" sz="2000" dirty="0" smtClean="0">
                <a:solidFill>
                  <a:schemeClr val="tx1"/>
                </a:solidFill>
              </a:rPr>
              <a:t>Lists of works consulted and research base included in standards’ appendices</a:t>
            </a:r>
          </a:p>
          <a:p>
            <a:pPr marL="0" lvl="1" indent="0" algn="l" eaLnBrk="1" fontAlgn="auto" hangingPunct="1">
              <a:spcBef>
                <a:spcPts val="600"/>
              </a:spcBef>
              <a:spcAft>
                <a:spcPts val="600"/>
              </a:spcAft>
              <a:defRPr/>
            </a:pPr>
            <a:endParaRPr lang="en-US" sz="2000" dirty="0" smtClean="0">
              <a:solidFill>
                <a:schemeClr val="tx1"/>
              </a:solidFill>
            </a:endParaRPr>
          </a:p>
          <a:p>
            <a:pPr marL="0" indent="0" eaLnBrk="1" fontAlgn="auto" hangingPunct="1">
              <a:spcAft>
                <a:spcPts val="0"/>
              </a:spcAft>
              <a:buFont typeface="Arial" pitchFamily="34" charset="0"/>
              <a:buChar char="•"/>
              <a:defRPr/>
            </a:pPr>
            <a:endParaRPr lang="en-US" i="1" dirty="0" smtClean="0"/>
          </a:p>
          <a:p>
            <a:pPr marL="0" indent="0" eaLnBrk="1" fontAlgn="auto" hangingPunct="1">
              <a:spcAft>
                <a:spcPts val="0"/>
              </a:spcAft>
              <a:defRPr/>
            </a:pPr>
            <a:endParaRPr lang="en-US" dirty="0"/>
          </a:p>
        </p:txBody>
      </p:sp>
      <p:sp>
        <p:nvSpPr>
          <p:cNvPr id="3" name="Slide Number Placeholder 2"/>
          <p:cNvSpPr>
            <a:spLocks noGrp="1"/>
          </p:cNvSpPr>
          <p:nvPr>
            <p:ph type="sldNum" sz="quarter" idx="10"/>
          </p:nvPr>
        </p:nvSpPr>
        <p:spPr/>
        <p:txBody>
          <a:bodyPr/>
          <a:lstStyle/>
          <a:p>
            <a:pPr>
              <a:defRPr/>
            </a:pPr>
            <a:fld id="{08273D82-653E-4821-BFFA-3C0CEFF6EBFF}" type="slidenum">
              <a:rPr lang="en-US"/>
              <a:pPr>
                <a:defRPr/>
              </a:pPr>
              <a:t>12</a:t>
            </a:fld>
            <a:endParaRPr lang="en-US" dirty="0"/>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762000"/>
            <a:ext cx="9144000" cy="914400"/>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Common Core State Standards Evidence Base</a:t>
            </a:r>
          </a:p>
        </p:txBody>
      </p:sp>
      <p:sp>
        <p:nvSpPr>
          <p:cNvPr id="39938"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18A99F-1DF0-44B3-8441-9D7C0836BC8E}" type="slidenum">
              <a:rPr lang="en-US"/>
              <a:pPr fontAlgn="base">
                <a:spcBef>
                  <a:spcPct val="0"/>
                </a:spcBef>
                <a:spcAft>
                  <a:spcPct val="0"/>
                </a:spcAft>
                <a:defRPr/>
              </a:pPr>
              <a:t>13</a:t>
            </a:fld>
            <a:endParaRPr lang="en-US"/>
          </a:p>
        </p:txBody>
      </p:sp>
      <p:sp>
        <p:nvSpPr>
          <p:cNvPr id="35845" name="Content Placeholder 4"/>
          <p:cNvSpPr>
            <a:spLocks noGrp="1"/>
          </p:cNvSpPr>
          <p:nvPr>
            <p:ph idx="4294967295"/>
          </p:nvPr>
        </p:nvSpPr>
        <p:spPr>
          <a:xfrm>
            <a:off x="0" y="1447800"/>
            <a:ext cx="8991600" cy="5029200"/>
          </a:xfrm>
        </p:spPr>
        <p:txBody>
          <a:bodyPr/>
          <a:lstStyle/>
          <a:p>
            <a:pPr marL="0" indent="0" eaLnBrk="1" fontAlgn="auto" hangingPunct="1">
              <a:spcAft>
                <a:spcPts val="0"/>
              </a:spcAft>
              <a:defRPr/>
            </a:pPr>
            <a:endParaRPr lang="en-US" sz="1000" dirty="0" smtClean="0">
              <a:ea typeface="Geneva" charset="0"/>
              <a:cs typeface="Geneva" charset="0"/>
            </a:endParaRPr>
          </a:p>
          <a:p>
            <a:pPr marL="0" indent="0" eaLnBrk="1" fontAlgn="auto" hangingPunct="1">
              <a:spcAft>
                <a:spcPts val="0"/>
              </a:spcAft>
              <a:defRPr/>
            </a:pPr>
            <a:r>
              <a:rPr lang="en-US" dirty="0" smtClean="0">
                <a:ea typeface="Geneva" charset="0"/>
                <a:cs typeface="Geneva" charset="0"/>
              </a:rPr>
              <a:t>For example: Standards from individual high-performing countries and provinces were used to inform content, structure, and language. Writing teams looked for examples of rigor, coherence, and progression.</a:t>
            </a:r>
          </a:p>
          <a:p>
            <a:pPr marL="0" indent="0" eaLnBrk="1" fontAlgn="auto" hangingPunct="1">
              <a:spcAft>
                <a:spcPts val="0"/>
              </a:spcAft>
              <a:defRPr/>
            </a:pPr>
            <a:endParaRPr lang="en-US" dirty="0">
              <a:ea typeface="Geneva" charset="0"/>
              <a:cs typeface="Geneva" charset="0"/>
            </a:endParaRPr>
          </a:p>
          <a:p>
            <a:pPr marL="0" indent="0" eaLnBrk="1" fontAlgn="auto" hangingPunct="1">
              <a:spcAft>
                <a:spcPts val="0"/>
              </a:spcAft>
              <a:defRPr/>
            </a:pPr>
            <a:r>
              <a:rPr lang="en-US" dirty="0" smtClean="0">
                <a:ea typeface="Geneva" charset="0"/>
                <a:cs typeface="Geneva" charset="0"/>
              </a:rPr>
              <a:t> </a:t>
            </a:r>
          </a:p>
        </p:txBody>
      </p:sp>
      <p:grpSp>
        <p:nvGrpSpPr>
          <p:cNvPr id="146436" name="Group 6"/>
          <p:cNvGrpSpPr>
            <a:grpSpLocks/>
          </p:cNvGrpSpPr>
          <p:nvPr/>
        </p:nvGrpSpPr>
        <p:grpSpPr bwMode="auto">
          <a:xfrm>
            <a:off x="981075" y="2662238"/>
            <a:ext cx="7316788" cy="3586162"/>
            <a:chOff x="981456" y="2045970"/>
            <a:chExt cx="7316724" cy="3585597"/>
          </a:xfrm>
        </p:grpSpPr>
        <p:sp>
          <p:nvSpPr>
            <p:cNvPr id="8" name="TextBox 7"/>
            <p:cNvSpPr txBox="1"/>
            <p:nvPr/>
          </p:nvSpPr>
          <p:spPr>
            <a:xfrm>
              <a:off x="981456" y="2045970"/>
              <a:ext cx="3438495" cy="3585597"/>
            </a:xfrm>
            <a:prstGeom prst="rect">
              <a:avLst/>
            </a:prstGeom>
            <a:noFill/>
            <a:ln>
              <a:solidFill>
                <a:schemeClr val="tx2"/>
              </a:solidFill>
            </a:ln>
          </p:spPr>
          <p:txBody>
            <a:bodyPr>
              <a:spAutoFit/>
            </a:bodyPr>
            <a:lstStyle/>
            <a:p>
              <a:pPr fontAlgn="auto">
                <a:spcBef>
                  <a:spcPts val="0"/>
                </a:spcBef>
                <a:spcAft>
                  <a:spcPts val="600"/>
                </a:spcAft>
                <a:defRPr/>
              </a:pPr>
              <a:r>
                <a:rPr lang="en-US" b="1" i="1" dirty="0">
                  <a:solidFill>
                    <a:srgbClr val="6B6B6B"/>
                  </a:solidFill>
                  <a:latin typeface="Arial" pitchFamily="-108" charset="0"/>
                </a:rPr>
                <a:t>Mathematics</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Belgium (Flemish)</a:t>
              </a:r>
              <a:r>
                <a:rPr lang="en-US" sz="1700" b="1" i="1" dirty="0">
                  <a:solidFill>
                    <a:srgbClr val="6B6B6B"/>
                  </a:solidFill>
                  <a:latin typeface="Arial" pitchFamily="-108" charset="0"/>
                </a:rPr>
                <a:t>	</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Canada (Alberta)</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China</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Chinese Taipei</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England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Finland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Hong Kong</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India</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Ireland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Japan</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Korea</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Singapore</a:t>
              </a:r>
            </a:p>
          </p:txBody>
        </p:sp>
        <p:sp>
          <p:nvSpPr>
            <p:cNvPr id="9" name="TextBox 8"/>
            <p:cNvSpPr txBox="1"/>
            <p:nvPr/>
          </p:nvSpPr>
          <p:spPr>
            <a:xfrm>
              <a:off x="4861272" y="2045970"/>
              <a:ext cx="3436908" cy="3585597"/>
            </a:xfrm>
            <a:prstGeom prst="rect">
              <a:avLst/>
            </a:prstGeom>
            <a:noFill/>
            <a:ln>
              <a:solidFill>
                <a:schemeClr val="tx2"/>
              </a:solidFill>
            </a:ln>
          </p:spPr>
          <p:txBody>
            <a:bodyPr>
              <a:spAutoFit/>
            </a:bodyPr>
            <a:lstStyle/>
            <a:p>
              <a:pPr fontAlgn="auto">
                <a:spcBef>
                  <a:spcPts val="0"/>
                </a:spcBef>
                <a:spcAft>
                  <a:spcPts val="600"/>
                </a:spcAft>
                <a:defRPr/>
              </a:pPr>
              <a:r>
                <a:rPr lang="en-US" b="1" i="1" dirty="0">
                  <a:solidFill>
                    <a:srgbClr val="6B6B6B"/>
                  </a:solidFill>
                  <a:latin typeface="Arial" pitchFamily="-108" charset="0"/>
                </a:rPr>
                <a:t>English language arts</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Australia</a:t>
              </a:r>
            </a:p>
            <a:p>
              <a:pPr marL="800100" lvl="1" indent="-342900" fontAlgn="auto">
                <a:spcBef>
                  <a:spcPts val="0"/>
                </a:spcBef>
                <a:spcAft>
                  <a:spcPts val="0"/>
                </a:spcAft>
                <a:buSzPct val="75000"/>
                <a:buFont typeface="Arial" pitchFamily="34" charset="0"/>
                <a:buChar char="•"/>
                <a:defRPr/>
              </a:pPr>
              <a:r>
                <a:rPr lang="en-US" sz="1700" i="1" dirty="0">
                  <a:solidFill>
                    <a:srgbClr val="6B6B6B"/>
                  </a:solidFill>
                  <a:latin typeface="Arial" pitchFamily="-108" charset="0"/>
                </a:rPr>
                <a:t>New South Wales</a:t>
              </a:r>
            </a:p>
            <a:p>
              <a:pPr marL="742950" lvl="1" indent="-285750" fontAlgn="auto">
                <a:spcBef>
                  <a:spcPts val="0"/>
                </a:spcBef>
                <a:spcAft>
                  <a:spcPts val="0"/>
                </a:spcAft>
                <a:buSzPct val="75000"/>
                <a:buFont typeface="Arial" pitchFamily="34" charset="0"/>
                <a:buChar char="•"/>
                <a:defRPr/>
              </a:pPr>
              <a:r>
                <a:rPr lang="en-US" sz="1700" i="1" dirty="0">
                  <a:solidFill>
                    <a:srgbClr val="6B6B6B"/>
                  </a:solidFill>
                  <a:latin typeface="Arial" pitchFamily="-108" charset="0"/>
                </a:rPr>
                <a:t>Victoria</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Canada</a:t>
              </a:r>
            </a:p>
            <a:p>
              <a:pPr marL="742950" lvl="1" indent="-285750" fontAlgn="auto">
                <a:spcBef>
                  <a:spcPts val="0"/>
                </a:spcBef>
                <a:spcAft>
                  <a:spcPts val="0"/>
                </a:spcAft>
                <a:buSzPct val="75000"/>
                <a:buFont typeface="Arial" pitchFamily="34" charset="0"/>
                <a:buChar char="•"/>
                <a:defRPr/>
              </a:pPr>
              <a:r>
                <a:rPr lang="en-US" sz="1700" i="1" dirty="0">
                  <a:solidFill>
                    <a:srgbClr val="6B6B6B"/>
                  </a:solidFill>
                  <a:latin typeface="Arial" pitchFamily="-108" charset="0"/>
                </a:rPr>
                <a:t>Alberta</a:t>
              </a:r>
            </a:p>
            <a:p>
              <a:pPr marL="742950" lvl="1" indent="-285750" fontAlgn="auto">
                <a:spcBef>
                  <a:spcPts val="0"/>
                </a:spcBef>
                <a:spcAft>
                  <a:spcPts val="0"/>
                </a:spcAft>
                <a:buSzPct val="75000"/>
                <a:buFont typeface="Arial" pitchFamily="34" charset="0"/>
                <a:buChar char="•"/>
                <a:defRPr/>
              </a:pPr>
              <a:r>
                <a:rPr lang="en-US" sz="1700" i="1" dirty="0">
                  <a:solidFill>
                    <a:srgbClr val="6B6B6B"/>
                  </a:solidFill>
                  <a:latin typeface="Arial" pitchFamily="-108" charset="0"/>
                </a:rPr>
                <a:t>British Columbia</a:t>
              </a:r>
            </a:p>
            <a:p>
              <a:pPr marL="742950" lvl="1" indent="-285750" fontAlgn="auto">
                <a:spcBef>
                  <a:spcPts val="0"/>
                </a:spcBef>
                <a:spcAft>
                  <a:spcPts val="0"/>
                </a:spcAft>
                <a:buSzPct val="75000"/>
                <a:buFont typeface="Arial" pitchFamily="34" charset="0"/>
                <a:buChar char="•"/>
                <a:defRPr/>
              </a:pPr>
              <a:r>
                <a:rPr lang="en-US" sz="1700" i="1" dirty="0">
                  <a:solidFill>
                    <a:srgbClr val="6B6B6B"/>
                  </a:solidFill>
                  <a:latin typeface="Arial" pitchFamily="-108" charset="0"/>
                </a:rPr>
                <a:t>Ontario</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England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Finland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Hong Kong</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Ireland</a:t>
              </a:r>
            </a:p>
            <a:p>
              <a:pPr marL="342900" indent="-342900" fontAlgn="auto">
                <a:spcBef>
                  <a:spcPts val="0"/>
                </a:spcBef>
                <a:spcAft>
                  <a:spcPts val="0"/>
                </a:spcAft>
                <a:buSzPct val="75000"/>
                <a:buFont typeface="+mj-lt"/>
                <a:buAutoNum type="arabicPeriod"/>
                <a:defRPr/>
              </a:pPr>
              <a:r>
                <a:rPr lang="en-US" sz="1700" i="1" dirty="0">
                  <a:solidFill>
                    <a:srgbClr val="6B6B6B"/>
                  </a:solidFill>
                  <a:latin typeface="Arial" pitchFamily="-108" charset="0"/>
                </a:rPr>
                <a:t>Singapore</a:t>
              </a:r>
            </a:p>
          </p:txBody>
        </p:sp>
      </p:grpSp>
      <p:pic>
        <p:nvPicPr>
          <p:cNvPr id="146437"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1905000" y="7938"/>
            <a:ext cx="4953000" cy="754062"/>
          </a:xfrm>
          <a:prstGeom prst="rect">
            <a:avLst/>
          </a:prstGeom>
          <a:noFill/>
          <a:ln w="9525">
            <a:noFill/>
            <a:miter lim="800000"/>
            <a:headEnd/>
            <a:tailEnd/>
          </a:ln>
        </p:spPr>
      </p:pic>
      <p:sp>
        <p:nvSpPr>
          <p:cNvPr id="11" name="Date Placeholder 10"/>
          <p:cNvSpPr>
            <a:spLocks noGrp="1"/>
          </p:cNvSpPr>
          <p:nvPr>
            <p:ph type="dt" sz="quarter" idx="10"/>
          </p:nvPr>
        </p:nvSpPr>
        <p:spPr/>
        <p:txBody>
          <a:bodyPr/>
          <a:lstStyle/>
          <a:p>
            <a:pPr>
              <a:defRPr/>
            </a:pPr>
            <a:endParaRPr lang="en-US"/>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a:xfrm>
            <a:off x="914400" y="457200"/>
            <a:ext cx="7467600" cy="852488"/>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Why is this important?</a:t>
            </a:r>
          </a:p>
        </p:txBody>
      </p:sp>
      <p:sp>
        <p:nvSpPr>
          <p:cNvPr id="3" name="Content Placeholder 2"/>
          <p:cNvSpPr>
            <a:spLocks noGrp="1"/>
          </p:cNvSpPr>
          <p:nvPr>
            <p:ph idx="1"/>
          </p:nvPr>
        </p:nvSpPr>
        <p:spPr/>
        <p:txBody>
          <a:bodyPr/>
          <a:lstStyle/>
          <a:p>
            <a:pPr marL="0" indent="0" algn="l" eaLnBrk="1" fontAlgn="auto" hangingPunct="1">
              <a:spcBef>
                <a:spcPts val="0"/>
              </a:spcBef>
              <a:spcAft>
                <a:spcPts val="0"/>
              </a:spcAft>
              <a:buClrTx/>
              <a:buFont typeface="Arial" pitchFamily="34" charset="0"/>
              <a:buChar char="•"/>
              <a:defRPr/>
            </a:pPr>
            <a:r>
              <a:rPr lang="en-US" sz="3200" dirty="0" smtClean="0">
                <a:solidFill>
                  <a:srgbClr val="FF0000"/>
                </a:solidFill>
              </a:rPr>
              <a:t>Currently, every state has its own set of academic standards, meaning public education students in each state are learning to different levels</a:t>
            </a:r>
          </a:p>
          <a:p>
            <a:pPr marL="0" indent="0" eaLnBrk="1" fontAlgn="auto" hangingPunct="1">
              <a:spcBef>
                <a:spcPts val="0"/>
              </a:spcBef>
              <a:spcAft>
                <a:spcPts val="0"/>
              </a:spcAft>
              <a:defRPr/>
            </a:pPr>
            <a:endParaRPr lang="en-US" sz="3200" dirty="0" smtClean="0"/>
          </a:p>
          <a:p>
            <a:pPr marL="0" indent="0" algn="l" eaLnBrk="1" fontAlgn="auto" hangingPunct="1">
              <a:spcBef>
                <a:spcPts val="0"/>
              </a:spcBef>
              <a:spcAft>
                <a:spcPts val="0"/>
              </a:spcAft>
              <a:buClrTx/>
              <a:buFont typeface="Arial" pitchFamily="34" charset="0"/>
              <a:buChar char="•"/>
              <a:defRPr/>
            </a:pPr>
            <a:r>
              <a:rPr lang="en-US" sz="3200" dirty="0" smtClean="0">
                <a:solidFill>
                  <a:srgbClr val="FF0000"/>
                </a:solidFill>
              </a:rPr>
              <a:t>All students must be prepared to compete with not only their American peers in the next state, but with students from around the world </a:t>
            </a:r>
          </a:p>
          <a:p>
            <a:pPr marL="0" indent="0" eaLnBrk="1" fontAlgn="auto" hangingPunct="1">
              <a:spcAft>
                <a:spcPts val="0"/>
              </a:spcAft>
              <a:defRPr/>
            </a:pPr>
            <a:endParaRPr lang="en-US" dirty="0"/>
          </a:p>
        </p:txBody>
      </p:sp>
      <p:sp>
        <p:nvSpPr>
          <p:cNvPr id="4" name="Slide Number Placeholder 3"/>
          <p:cNvSpPr>
            <a:spLocks noGrp="1"/>
          </p:cNvSpPr>
          <p:nvPr>
            <p:ph type="sldNum" sz="quarter" idx="10"/>
          </p:nvPr>
        </p:nvSpPr>
        <p:spPr/>
        <p:txBody>
          <a:bodyPr/>
          <a:lstStyle/>
          <a:p>
            <a:pPr>
              <a:defRPr/>
            </a:pPr>
            <a:fld id="{7182EA32-0E27-4566-B0C7-94F1841A7E44}" type="slidenum">
              <a:rPr lang="en-US" smtClean="0"/>
              <a:pPr>
                <a:defRPr/>
              </a:pPr>
              <a:t>14</a:t>
            </a:fld>
            <a:endParaRPr lang="en-US" dirty="0"/>
          </a:p>
        </p:txBody>
      </p:sp>
    </p:spTree>
  </p:cSld>
  <p:clrMapOvr>
    <a:masterClrMapping/>
  </p:clrMapOvr>
  <p:transition spd="med"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a:xfrm>
            <a:off x="0" y="0"/>
            <a:ext cx="4800600" cy="1438275"/>
          </a:xfrm>
          <a:ln>
            <a:noFill/>
          </a:ln>
        </p:spPr>
        <p:txBody>
          <a:bodyPr/>
          <a:lstStyle/>
          <a:p>
            <a:pPr eaLnBrk="1" fontAlgn="auto" hangingPunct="1">
              <a:spcAft>
                <a:spcPts val="0"/>
              </a:spcAft>
              <a:defRPr/>
            </a:pPr>
            <a:r>
              <a:rPr lang="en-US" sz="3600" dirty="0" smtClean="0">
                <a:solidFill>
                  <a:schemeClr val="bg1">
                    <a:lumMod val="75000"/>
                    <a:lumOff val="25000"/>
                  </a:schemeClr>
                </a:solidFill>
                <a:ea typeface="Geneva" charset="0"/>
                <a:cs typeface="Geneva" charset="0"/>
              </a:rPr>
              <a:t>Key Advances</a:t>
            </a:r>
          </a:p>
        </p:txBody>
      </p:sp>
      <p:sp>
        <p:nvSpPr>
          <p:cNvPr id="3" name="Content Placeholder 2"/>
          <p:cNvSpPr>
            <a:spLocks noGrp="1"/>
          </p:cNvSpPr>
          <p:nvPr>
            <p:ph idx="1"/>
          </p:nvPr>
        </p:nvSpPr>
        <p:spPr>
          <a:xfrm>
            <a:off x="152400" y="1328738"/>
            <a:ext cx="8534400" cy="4648200"/>
          </a:xfrm>
        </p:spPr>
        <p:txBody>
          <a:bodyPr>
            <a:normAutofit lnSpcReduction="10000"/>
          </a:bodyPr>
          <a:lstStyle/>
          <a:p>
            <a:pPr marL="0" indent="0" algn="l" eaLnBrk="1" fontAlgn="auto" hangingPunct="1">
              <a:spcBef>
                <a:spcPts val="0"/>
              </a:spcBef>
              <a:spcAft>
                <a:spcPts val="0"/>
              </a:spcAft>
              <a:buFont typeface="Wingdings 2" pitchFamily="18" charset="2"/>
              <a:buNone/>
              <a:defRPr/>
            </a:pPr>
            <a:endParaRPr lang="en-US" sz="2800" b="1" dirty="0" smtClean="0"/>
          </a:p>
          <a:p>
            <a:pPr marL="0" indent="0" algn="l" eaLnBrk="1" fontAlgn="auto" hangingPunct="1">
              <a:spcBef>
                <a:spcPts val="0"/>
              </a:spcBef>
              <a:spcAft>
                <a:spcPts val="0"/>
              </a:spcAft>
              <a:buFont typeface="Wingdings 2" pitchFamily="18" charset="2"/>
              <a:buNone/>
              <a:defRPr/>
            </a:pPr>
            <a:r>
              <a:rPr lang="en-US" sz="2800" b="1" dirty="0" smtClean="0"/>
              <a:t>Reading</a:t>
            </a:r>
          </a:p>
          <a:p>
            <a:pPr lvl="1" indent="-342900" algn="l" eaLnBrk="1" fontAlgn="auto" hangingPunct="1">
              <a:spcBef>
                <a:spcPts val="0"/>
              </a:spcBef>
              <a:spcAft>
                <a:spcPts val="0"/>
              </a:spcAft>
              <a:buClrTx/>
              <a:buFont typeface="Arial" pitchFamily="34" charset="0"/>
              <a:buChar char="•"/>
              <a:defRPr/>
            </a:pPr>
            <a:r>
              <a:rPr lang="en-US" sz="2400" dirty="0" smtClean="0">
                <a:solidFill>
                  <a:schemeClr val="tx1"/>
                </a:solidFill>
              </a:rPr>
              <a:t>Balance of literature and informational texts</a:t>
            </a:r>
          </a:p>
          <a:p>
            <a:pPr lvl="1" indent="-342900" algn="l" eaLnBrk="1" fontAlgn="auto" hangingPunct="1">
              <a:spcBef>
                <a:spcPts val="0"/>
              </a:spcBef>
              <a:spcAft>
                <a:spcPts val="0"/>
              </a:spcAft>
              <a:buClrTx/>
              <a:buFont typeface="Arial" pitchFamily="34" charset="0"/>
              <a:buChar char="•"/>
              <a:defRPr/>
            </a:pPr>
            <a:r>
              <a:rPr lang="en-US" sz="2400" dirty="0" smtClean="0">
                <a:solidFill>
                  <a:schemeClr val="tx1"/>
                </a:solidFill>
              </a:rPr>
              <a:t>Text complexity</a:t>
            </a:r>
          </a:p>
          <a:p>
            <a:pPr marL="400050" lvl="1" indent="0" eaLnBrk="1" fontAlgn="auto" hangingPunct="1">
              <a:spcBef>
                <a:spcPts val="0"/>
              </a:spcBef>
              <a:spcAft>
                <a:spcPts val="0"/>
              </a:spcAft>
              <a:defRPr/>
            </a:pPr>
            <a:endParaRPr lang="en-US" sz="1200" dirty="0" smtClean="0">
              <a:solidFill>
                <a:schemeClr val="accent4"/>
              </a:solidFill>
            </a:endParaRPr>
          </a:p>
          <a:p>
            <a:pPr marL="0" indent="0" algn="l" eaLnBrk="1" fontAlgn="auto" hangingPunct="1">
              <a:spcBef>
                <a:spcPts val="0"/>
              </a:spcBef>
              <a:spcAft>
                <a:spcPts val="0"/>
              </a:spcAft>
              <a:buFont typeface="Wingdings 2" pitchFamily="18" charset="2"/>
              <a:buNone/>
              <a:defRPr/>
            </a:pPr>
            <a:r>
              <a:rPr lang="en-US" sz="2800" b="1" dirty="0" smtClean="0"/>
              <a:t>Writing</a:t>
            </a:r>
          </a:p>
          <a:p>
            <a:pPr lvl="1" indent="-342900" algn="l" eaLnBrk="1" fontAlgn="auto" hangingPunct="1">
              <a:spcBef>
                <a:spcPts val="0"/>
              </a:spcBef>
              <a:spcAft>
                <a:spcPts val="0"/>
              </a:spcAft>
              <a:buClr>
                <a:schemeClr val="tx1"/>
              </a:buClr>
              <a:buFont typeface="Arial" pitchFamily="34" charset="0"/>
              <a:buChar char="•"/>
              <a:defRPr/>
            </a:pPr>
            <a:r>
              <a:rPr lang="en-US" sz="2400" dirty="0" smtClean="0">
                <a:solidFill>
                  <a:schemeClr val="tx1"/>
                </a:solidFill>
              </a:rPr>
              <a:t>Emphasis on argument and informative/explanatory writing</a:t>
            </a:r>
          </a:p>
          <a:p>
            <a:pPr lvl="1" indent="-342900" algn="l" eaLnBrk="1" fontAlgn="auto" hangingPunct="1">
              <a:spcBef>
                <a:spcPts val="0"/>
              </a:spcBef>
              <a:spcAft>
                <a:spcPts val="0"/>
              </a:spcAft>
              <a:buClr>
                <a:schemeClr val="tx1"/>
              </a:buClr>
              <a:buFont typeface="Arial" pitchFamily="34" charset="0"/>
              <a:buChar char="•"/>
              <a:defRPr/>
            </a:pPr>
            <a:r>
              <a:rPr lang="en-US" sz="2400" dirty="0" smtClean="0">
                <a:solidFill>
                  <a:schemeClr val="tx1"/>
                </a:solidFill>
              </a:rPr>
              <a:t>Writing about sources</a:t>
            </a:r>
          </a:p>
          <a:p>
            <a:pPr marL="400050" lvl="1" indent="0" eaLnBrk="1" fontAlgn="auto" hangingPunct="1">
              <a:spcBef>
                <a:spcPts val="0"/>
              </a:spcBef>
              <a:spcAft>
                <a:spcPts val="0"/>
              </a:spcAft>
              <a:defRPr/>
            </a:pPr>
            <a:endParaRPr lang="en-US" sz="1200" dirty="0" smtClean="0">
              <a:solidFill>
                <a:schemeClr val="tx1"/>
              </a:solidFill>
            </a:endParaRPr>
          </a:p>
          <a:p>
            <a:pPr marL="0" indent="0" algn="l" eaLnBrk="1" fontAlgn="auto" hangingPunct="1">
              <a:spcBef>
                <a:spcPts val="0"/>
              </a:spcBef>
              <a:spcAft>
                <a:spcPts val="0"/>
              </a:spcAft>
              <a:buFont typeface="Wingdings 2" pitchFamily="18" charset="2"/>
              <a:buNone/>
              <a:defRPr/>
            </a:pPr>
            <a:r>
              <a:rPr lang="en-US" sz="2800" b="1" dirty="0" smtClean="0"/>
              <a:t>Speaking and Listening</a:t>
            </a:r>
          </a:p>
          <a:p>
            <a:pPr lvl="1" indent="-342900" algn="l" eaLnBrk="1" fontAlgn="auto" hangingPunct="1">
              <a:spcBef>
                <a:spcPts val="0"/>
              </a:spcBef>
              <a:spcAft>
                <a:spcPts val="0"/>
              </a:spcAft>
              <a:buClrTx/>
              <a:buFont typeface="Arial" pitchFamily="34" charset="0"/>
              <a:buChar char="•"/>
              <a:defRPr/>
            </a:pPr>
            <a:r>
              <a:rPr lang="en-US" sz="2400" dirty="0" smtClean="0">
                <a:solidFill>
                  <a:schemeClr val="tx1"/>
                </a:solidFill>
              </a:rPr>
              <a:t>Inclusion of formal and informal talk</a:t>
            </a:r>
          </a:p>
          <a:p>
            <a:pPr marL="400050" lvl="1" indent="0" eaLnBrk="1" fontAlgn="auto" hangingPunct="1">
              <a:spcBef>
                <a:spcPts val="0"/>
              </a:spcBef>
              <a:spcAft>
                <a:spcPts val="0"/>
              </a:spcAft>
              <a:defRPr/>
            </a:pPr>
            <a:endParaRPr lang="en-US" sz="1200" dirty="0" smtClean="0">
              <a:solidFill>
                <a:schemeClr val="tx1"/>
              </a:solidFill>
            </a:endParaRPr>
          </a:p>
          <a:p>
            <a:pPr marL="0" indent="0" algn="l" eaLnBrk="1" fontAlgn="auto" hangingPunct="1">
              <a:spcBef>
                <a:spcPts val="0"/>
              </a:spcBef>
              <a:spcAft>
                <a:spcPts val="0"/>
              </a:spcAft>
              <a:buFont typeface="Wingdings 2" pitchFamily="18" charset="2"/>
              <a:buNone/>
              <a:defRPr/>
            </a:pPr>
            <a:r>
              <a:rPr lang="en-US" sz="2800" b="1" dirty="0" smtClean="0"/>
              <a:t>Language</a:t>
            </a:r>
          </a:p>
          <a:p>
            <a:pPr algn="l" eaLnBrk="1" fontAlgn="auto" hangingPunct="1">
              <a:spcBef>
                <a:spcPts val="0"/>
              </a:spcBef>
              <a:spcAft>
                <a:spcPts val="0"/>
              </a:spcAft>
              <a:buClr>
                <a:schemeClr val="tx1"/>
              </a:buClr>
              <a:buFont typeface="Arial" pitchFamily="34" charset="0"/>
              <a:buChar char="•"/>
              <a:defRPr/>
            </a:pPr>
            <a:r>
              <a:rPr lang="en-US" sz="2400" dirty="0" smtClean="0"/>
              <a:t>Stress on general academic and domain-specific vocabulary</a:t>
            </a:r>
          </a:p>
          <a:p>
            <a:pPr marL="0" indent="0" eaLnBrk="1" fontAlgn="auto" hangingPunct="1">
              <a:spcAft>
                <a:spcPts val="0"/>
              </a:spcAft>
              <a:defRPr/>
            </a:pPr>
            <a:endParaRPr lang="en-US" dirty="0"/>
          </a:p>
        </p:txBody>
      </p:sp>
      <p:sp>
        <p:nvSpPr>
          <p:cNvPr id="4" name="Slide Number Placeholder 3"/>
          <p:cNvSpPr>
            <a:spLocks noGrp="1"/>
          </p:cNvSpPr>
          <p:nvPr>
            <p:ph type="sldNum" sz="quarter" idx="10"/>
          </p:nvPr>
        </p:nvSpPr>
        <p:spPr/>
        <p:txBody>
          <a:bodyPr/>
          <a:lstStyle/>
          <a:p>
            <a:pPr>
              <a:defRPr/>
            </a:pPr>
            <a:fld id="{F6E847D1-F3A2-45F6-BDE8-6927560559B2}" type="slidenum">
              <a:rPr lang="en-US" smtClean="0"/>
              <a:pPr>
                <a:defRPr/>
              </a:pPr>
              <a:t>15</a:t>
            </a:fld>
            <a:endParaRPr lang="en-US" dirty="0"/>
          </a:p>
        </p:txBody>
      </p:sp>
      <p:pic>
        <p:nvPicPr>
          <p:cNvPr id="150532"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4800600" y="0"/>
            <a:ext cx="4343400" cy="14478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0"/>
            <a:ext cx="4899025" cy="1371600"/>
          </a:xfrm>
          <a:ln>
            <a:noFill/>
          </a:ln>
        </p:spPr>
        <p:txBody>
          <a:bodyPr/>
          <a:lstStyle/>
          <a:p>
            <a:pPr eaLnBrk="1" fontAlgn="auto" hangingPunct="1">
              <a:spcAft>
                <a:spcPts val="0"/>
              </a:spcAft>
              <a:defRPr/>
            </a:pPr>
            <a:r>
              <a:rPr lang="en-US" sz="3600" dirty="0" smtClean="0">
                <a:solidFill>
                  <a:schemeClr val="bg1">
                    <a:lumMod val="75000"/>
                    <a:lumOff val="25000"/>
                  </a:schemeClr>
                </a:solidFill>
                <a:ea typeface="Geneva" charset="0"/>
                <a:cs typeface="Geneva" charset="0"/>
              </a:rPr>
              <a:t>Key Advances</a:t>
            </a:r>
          </a:p>
        </p:txBody>
      </p:sp>
      <p:sp>
        <p:nvSpPr>
          <p:cNvPr id="3" name="Content Placeholder 2"/>
          <p:cNvSpPr>
            <a:spLocks noGrp="1"/>
          </p:cNvSpPr>
          <p:nvPr>
            <p:ph idx="1"/>
          </p:nvPr>
        </p:nvSpPr>
        <p:spPr>
          <a:xfrm>
            <a:off x="457200" y="1360488"/>
            <a:ext cx="8229600" cy="4430712"/>
          </a:xfrm>
        </p:spPr>
        <p:txBody>
          <a:bodyPr>
            <a:normAutofit/>
          </a:bodyPr>
          <a:lstStyle/>
          <a:p>
            <a:pPr marL="0" indent="0" algn="l" eaLnBrk="1" fontAlgn="auto" hangingPunct="1">
              <a:spcBef>
                <a:spcPts val="0"/>
              </a:spcBef>
              <a:spcAft>
                <a:spcPts val="0"/>
              </a:spcAft>
              <a:buFont typeface="Wingdings 2" pitchFamily="18" charset="2"/>
              <a:buNone/>
              <a:defRPr/>
            </a:pPr>
            <a:r>
              <a:rPr lang="en-US" sz="3000" b="1" dirty="0" smtClean="0"/>
              <a:t>Standards for reading and writing in history/social studies, science, and technical subjects</a:t>
            </a:r>
          </a:p>
          <a:p>
            <a:pPr marL="0" indent="0" eaLnBrk="1" fontAlgn="auto" hangingPunct="1">
              <a:spcBef>
                <a:spcPts val="0"/>
              </a:spcBef>
              <a:spcAft>
                <a:spcPts val="0"/>
              </a:spcAft>
              <a:buFont typeface="Wingdings 2" pitchFamily="18" charset="2"/>
              <a:buNone/>
              <a:defRPr/>
            </a:pPr>
            <a:endParaRPr lang="en-US" sz="2400" dirty="0" smtClean="0"/>
          </a:p>
          <a:p>
            <a:pPr marL="857250" lvl="1" indent="-457200" algn="l" eaLnBrk="1" fontAlgn="auto" hangingPunct="1">
              <a:spcBef>
                <a:spcPts val="0"/>
              </a:spcBef>
              <a:spcAft>
                <a:spcPts val="0"/>
              </a:spcAft>
              <a:buClr>
                <a:schemeClr val="tx1"/>
              </a:buClr>
              <a:buFont typeface="Arial" pitchFamily="34" charset="0"/>
              <a:buChar char="•"/>
              <a:defRPr/>
            </a:pPr>
            <a:r>
              <a:rPr lang="en-US" sz="2800" dirty="0" smtClean="0">
                <a:solidFill>
                  <a:schemeClr val="tx1"/>
                </a:solidFill>
              </a:rPr>
              <a:t>Complement rather than replace content standards in those subjects</a:t>
            </a:r>
          </a:p>
          <a:p>
            <a:pPr marL="400050" lvl="1" indent="0" eaLnBrk="1" fontAlgn="auto" hangingPunct="1">
              <a:spcBef>
                <a:spcPts val="0"/>
              </a:spcBef>
              <a:spcAft>
                <a:spcPts val="0"/>
              </a:spcAft>
              <a:defRPr/>
            </a:pPr>
            <a:endParaRPr lang="en-US" sz="1200" dirty="0" smtClean="0">
              <a:solidFill>
                <a:schemeClr val="tx1"/>
              </a:solidFill>
            </a:endParaRPr>
          </a:p>
          <a:p>
            <a:pPr marL="857250" lvl="1" indent="-457200" algn="l" eaLnBrk="1" fontAlgn="auto" hangingPunct="1">
              <a:spcBef>
                <a:spcPts val="0"/>
              </a:spcBef>
              <a:spcAft>
                <a:spcPts val="0"/>
              </a:spcAft>
              <a:buClrTx/>
              <a:buFont typeface="Arial" pitchFamily="34" charset="0"/>
              <a:buChar char="•"/>
              <a:defRPr/>
            </a:pPr>
            <a:r>
              <a:rPr lang="en-US" sz="2800" dirty="0" smtClean="0">
                <a:solidFill>
                  <a:schemeClr val="tx1"/>
                </a:solidFill>
              </a:rPr>
              <a:t>Responsibility of teachers in those subjects</a:t>
            </a:r>
          </a:p>
          <a:p>
            <a:pPr marL="0" indent="0" eaLnBrk="1" fontAlgn="auto" hangingPunct="1">
              <a:spcBef>
                <a:spcPts val="0"/>
              </a:spcBef>
              <a:spcAft>
                <a:spcPts val="0"/>
              </a:spcAft>
              <a:defRPr/>
            </a:pPr>
            <a:endParaRPr lang="en-US" dirty="0" smtClean="0"/>
          </a:p>
          <a:p>
            <a:pPr marL="0" indent="0" algn="l" eaLnBrk="1" fontAlgn="auto" hangingPunct="1">
              <a:spcBef>
                <a:spcPts val="0"/>
              </a:spcBef>
              <a:spcAft>
                <a:spcPts val="0"/>
              </a:spcAft>
              <a:defRPr/>
            </a:pPr>
            <a:r>
              <a:rPr lang="en-US" sz="3000" b="1" dirty="0" smtClean="0"/>
              <a:t>Alignment with college and career readiness expectations</a:t>
            </a:r>
          </a:p>
          <a:p>
            <a:pPr marL="0" indent="0" eaLnBrk="1" fontAlgn="auto" hangingPunct="1">
              <a:spcAft>
                <a:spcPts val="0"/>
              </a:spcAft>
              <a:defRPr/>
            </a:pPr>
            <a:endParaRPr lang="en-US" dirty="0"/>
          </a:p>
        </p:txBody>
      </p:sp>
      <p:sp>
        <p:nvSpPr>
          <p:cNvPr id="4" name="Slide Number Placeholder 3"/>
          <p:cNvSpPr>
            <a:spLocks noGrp="1"/>
          </p:cNvSpPr>
          <p:nvPr>
            <p:ph type="sldNum" sz="quarter" idx="10"/>
          </p:nvPr>
        </p:nvSpPr>
        <p:spPr/>
        <p:txBody>
          <a:bodyPr/>
          <a:lstStyle/>
          <a:p>
            <a:pPr>
              <a:defRPr/>
            </a:pPr>
            <a:fld id="{0DA15B97-0158-4AEC-BAC7-FD3FAD163574}" type="slidenum">
              <a:rPr lang="en-US" smtClean="0"/>
              <a:pPr>
                <a:defRPr/>
              </a:pPr>
              <a:t>16</a:t>
            </a:fld>
            <a:endParaRPr lang="en-US" dirty="0"/>
          </a:p>
        </p:txBody>
      </p:sp>
      <p:pic>
        <p:nvPicPr>
          <p:cNvPr id="152580"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4724400" y="0"/>
            <a:ext cx="4419600"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209800"/>
            <a:ext cx="8229600" cy="3048000"/>
          </a:xfrm>
        </p:spPr>
        <p:txBody>
          <a:bodyPr wrap="square" numCol="1" anchor="t" anchorCtr="0" compatLnSpc="1">
            <a:prstTxWarp prst="textNoShape">
              <a:avLst/>
            </a:prstTxWarp>
          </a:bodyPr>
          <a:lstStyle/>
          <a:p>
            <a:pPr marL="0" indent="0" eaLnBrk="1" hangingPunct="1">
              <a:defRPr/>
            </a:pPr>
            <a:endParaRPr lang="en-US" dirty="0" smtClean="0">
              <a:latin typeface="Arial" charset="0"/>
              <a:cs typeface="Arial" charset="0"/>
            </a:endParaRPr>
          </a:p>
          <a:p>
            <a:pPr marL="0" indent="0" eaLnBrk="1" hangingPunct="1">
              <a:defRPr/>
            </a:pPr>
            <a:r>
              <a:rPr lang="en-US" sz="2800" dirty="0" smtClean="0">
                <a:latin typeface="Arial" charset="0"/>
                <a:cs typeface="Arial" charset="0"/>
              </a:rPr>
              <a:t>English Language Arts Lead</a:t>
            </a:r>
          </a:p>
          <a:p>
            <a:pPr marL="0" indent="0" eaLnBrk="1" hangingPunct="1">
              <a:defRPr/>
            </a:pPr>
            <a:r>
              <a:rPr lang="en-US" sz="2800" dirty="0" smtClean="0">
                <a:latin typeface="Arial" charset="0"/>
                <a:cs typeface="Arial" charset="0"/>
              </a:rPr>
              <a:t>Common Core State Standards Development</a:t>
            </a:r>
          </a:p>
          <a:p>
            <a:pPr marL="0" indent="0" eaLnBrk="1" hangingPunct="1">
              <a:defRPr/>
            </a:pPr>
            <a:r>
              <a:rPr lang="en-US" sz="2800" dirty="0" smtClean="0">
                <a:latin typeface="Arial" charset="0"/>
                <a:cs typeface="Arial" charset="0"/>
              </a:rPr>
              <a:t>David Coleman Video</a:t>
            </a:r>
          </a:p>
          <a:p>
            <a:pPr marL="0" indent="0" eaLnBrk="1" hangingPunct="1">
              <a:defRPr/>
            </a:pPr>
            <a:endParaRPr lang="en-US" dirty="0" smtClean="0">
              <a:latin typeface="Arial" charset="0"/>
              <a:cs typeface="Arial" charset="0"/>
            </a:endParaRPr>
          </a:p>
          <a:p>
            <a:pPr marL="0" indent="0" eaLnBrk="1" hangingPunct="1">
              <a:defRPr/>
            </a:pPr>
            <a:r>
              <a:rPr lang="en-US" sz="1600" dirty="0" smtClean="0">
                <a:hlinkClick r:id="rId3"/>
              </a:rPr>
              <a:t>http://neric.welearntube.org/?q=node/146</a:t>
            </a:r>
            <a:endParaRPr lang="en-US" sz="1600" dirty="0" smtClean="0"/>
          </a:p>
        </p:txBody>
      </p:sp>
      <p:sp>
        <p:nvSpPr>
          <p:cNvPr id="3" name="Title 2"/>
          <p:cNvSpPr>
            <a:spLocks noGrp="1"/>
          </p:cNvSpPr>
          <p:nvPr>
            <p:ph type="title"/>
          </p:nvPr>
        </p:nvSpPr>
        <p:spPr>
          <a:xfrm>
            <a:off x="533400" y="533400"/>
            <a:ext cx="8077200" cy="1676400"/>
          </a:xfrm>
          <a:ln>
            <a:noFill/>
          </a:ln>
        </p:spPr>
        <p:txBody>
          <a:bodyPr/>
          <a:lstStyle/>
          <a:p>
            <a:pPr eaLnBrk="1" fontAlgn="auto" hangingPunct="1">
              <a:spcAft>
                <a:spcPts val="0"/>
              </a:spcAft>
              <a:defRPr/>
            </a:pPr>
            <a:r>
              <a:rPr lang="en-US" sz="3600" dirty="0">
                <a:solidFill>
                  <a:schemeClr val="bg1">
                    <a:lumMod val="75000"/>
                    <a:lumOff val="25000"/>
                  </a:schemeClr>
                </a:solidFill>
                <a:ea typeface="+mj-ea"/>
              </a:rPr>
              <a:t>David Coleman: Instructional Shifts</a:t>
            </a:r>
          </a:p>
        </p:txBody>
      </p:sp>
      <p:sp>
        <p:nvSpPr>
          <p:cNvPr id="48131" name="Slide Number Placeholder 3"/>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E19FB7-6972-4C27-BA52-9B1207F03FEF}" type="slidenum">
              <a:rPr lang="en-US"/>
              <a:pPr fontAlgn="base">
                <a:spcBef>
                  <a:spcPct val="0"/>
                </a:spcBef>
                <a:spcAft>
                  <a:spcPct val="0"/>
                </a:spcAft>
                <a:defRPr/>
              </a:pPr>
              <a:t>17</a:t>
            </a:fld>
            <a:endParaRPr lang="en-US"/>
          </a:p>
        </p:txBody>
      </p:sp>
      <p:sp>
        <p:nvSpPr>
          <p:cNvPr id="5" name="Date Placeholder 4"/>
          <p:cNvSpPr>
            <a:spLocks noGrp="1"/>
          </p:cNvSpPr>
          <p:nvPr>
            <p:ph type="dt" sz="quarter" idx="14"/>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6" name="Content Placeholder 3"/>
          <p:cNvSpPr>
            <a:spLocks noGrp="1"/>
          </p:cNvSpPr>
          <p:nvPr>
            <p:ph sz="quarter" idx="14"/>
          </p:nvPr>
        </p:nvSpPr>
        <p:spPr>
          <a:xfrm>
            <a:off x="1600200" y="1828800"/>
            <a:ext cx="7086600" cy="4267200"/>
          </a:xfrm>
        </p:spPr>
        <p:txBody>
          <a:bodyPr>
            <a:normAutofit lnSpcReduction="10000"/>
          </a:bodyPr>
          <a:lstStyle/>
          <a:p>
            <a:pPr marL="457200" indent="-457200" algn="l" eaLnBrk="1" fontAlgn="auto" hangingPunct="1">
              <a:spcAft>
                <a:spcPts val="0"/>
              </a:spcAft>
              <a:buFont typeface="Arial" pitchFamily="34" charset="0"/>
              <a:buChar char="•"/>
              <a:defRPr/>
            </a:pPr>
            <a:r>
              <a:rPr lang="en-US" sz="3200" b="1" dirty="0" smtClean="0">
                <a:cs typeface="Arial" pitchFamily="34" charset="0"/>
              </a:rPr>
              <a:t>Balance</a:t>
            </a:r>
            <a:r>
              <a:rPr lang="en-US" sz="3200" dirty="0" smtClean="0">
                <a:cs typeface="Arial" pitchFamily="34" charset="0"/>
              </a:rPr>
              <a:t> of informational and literacy texts</a:t>
            </a:r>
          </a:p>
          <a:p>
            <a:pPr marL="457200" indent="-457200" algn="l" eaLnBrk="1" fontAlgn="auto" hangingPunct="1">
              <a:spcAft>
                <a:spcPts val="0"/>
              </a:spcAft>
              <a:buFont typeface="Arial" pitchFamily="34" charset="0"/>
              <a:buChar char="•"/>
              <a:defRPr/>
            </a:pPr>
            <a:endParaRPr lang="en-US" sz="3200" dirty="0" smtClean="0">
              <a:cs typeface="Arial" pitchFamily="34" charset="0"/>
            </a:endParaRPr>
          </a:p>
          <a:p>
            <a:pPr marL="457200" indent="-457200" algn="l" eaLnBrk="1" fontAlgn="auto" hangingPunct="1">
              <a:spcAft>
                <a:spcPts val="0"/>
              </a:spcAft>
              <a:buFont typeface="Arial" pitchFamily="34" charset="0"/>
              <a:buChar char="•"/>
              <a:defRPr/>
            </a:pPr>
            <a:r>
              <a:rPr lang="en-US" sz="3200" dirty="0" smtClean="0">
                <a:cs typeface="Arial" pitchFamily="34" charset="0"/>
              </a:rPr>
              <a:t>Students access science, social studies, the arts and literature </a:t>
            </a:r>
            <a:r>
              <a:rPr lang="en-US" sz="3200" b="1" dirty="0" smtClean="0">
                <a:cs typeface="Arial" pitchFamily="34" charset="0"/>
              </a:rPr>
              <a:t>through text</a:t>
            </a:r>
          </a:p>
          <a:p>
            <a:pPr marL="0" indent="0" algn="l" eaLnBrk="1" fontAlgn="auto" hangingPunct="1">
              <a:spcAft>
                <a:spcPts val="0"/>
              </a:spcAft>
              <a:defRPr/>
            </a:pPr>
            <a:endParaRPr lang="en-US" sz="3200" b="1" dirty="0" smtClean="0">
              <a:cs typeface="Arial" pitchFamily="34" charset="0"/>
            </a:endParaRPr>
          </a:p>
          <a:p>
            <a:pPr marL="457200" indent="-457200" algn="l" eaLnBrk="1" fontAlgn="auto" hangingPunct="1">
              <a:spcAft>
                <a:spcPts val="0"/>
              </a:spcAft>
              <a:buFont typeface="Arial" pitchFamily="34" charset="0"/>
              <a:buChar char="•"/>
              <a:defRPr/>
            </a:pPr>
            <a:r>
              <a:rPr lang="en-US" sz="3200" dirty="0" smtClean="0">
                <a:cs typeface="Arial" pitchFamily="34" charset="0"/>
              </a:rPr>
              <a:t>At least </a:t>
            </a:r>
            <a:r>
              <a:rPr lang="en-US" sz="3200" b="1" dirty="0" smtClean="0">
                <a:cs typeface="Arial" pitchFamily="34" charset="0"/>
              </a:rPr>
              <a:t>50% </a:t>
            </a:r>
            <a:r>
              <a:rPr lang="en-US" sz="3200" dirty="0" smtClean="0">
                <a:cs typeface="Arial" pitchFamily="34" charset="0"/>
              </a:rPr>
              <a:t>of what students read is </a:t>
            </a:r>
            <a:r>
              <a:rPr lang="en-US" sz="3200" b="1" dirty="0" smtClean="0">
                <a:cs typeface="Arial" pitchFamily="34" charset="0"/>
              </a:rPr>
              <a:t>informational</a:t>
            </a:r>
          </a:p>
          <a:p>
            <a:pPr marL="0" indent="0"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533400" y="2209800"/>
            <a:ext cx="838200" cy="3979863"/>
          </a:xfrm>
          <a:solidFill>
            <a:schemeClr val="accent1">
              <a:lumMod val="60000"/>
              <a:lumOff val="40000"/>
            </a:schemeClr>
          </a:solidFill>
        </p:spPr>
        <p:txBody>
          <a:bodyPr vert="vert">
            <a:normAutofit fontScale="85000" lnSpcReduction="20000"/>
          </a:bodyPr>
          <a:lstStyle/>
          <a:p>
            <a:pPr fontAlgn="auto">
              <a:spcAft>
                <a:spcPts val="0"/>
              </a:spcAft>
              <a:defRPr/>
            </a:pPr>
            <a:r>
              <a:rPr sz="2000" b="1" dirty="0">
                <a:latin typeface="Arial" pitchFamily="34" charset="0"/>
                <a:cs typeface="Arial" pitchFamily="34" charset="0"/>
              </a:rPr>
              <a:t>Shift 1</a:t>
            </a:r>
          </a:p>
          <a:p>
            <a:pPr fontAlgn="auto">
              <a:spcAft>
                <a:spcPts val="0"/>
              </a:spcAft>
              <a:defRPr/>
            </a:pPr>
            <a:endParaRPr sz="2000" b="1" dirty="0">
              <a:latin typeface="Arial" pitchFamily="34" charset="0"/>
              <a:cs typeface="Arial" pitchFamily="34" charset="0"/>
            </a:endParaRPr>
          </a:p>
          <a:p>
            <a:pPr fontAlgn="auto">
              <a:spcAft>
                <a:spcPts val="0"/>
              </a:spcAft>
              <a:defRPr/>
            </a:pPr>
            <a:r>
              <a:rPr sz="1600" dirty="0">
                <a:latin typeface="Arial" pitchFamily="34" charset="0"/>
                <a:cs typeface="Arial" pitchFamily="34" charset="0"/>
              </a:rPr>
              <a:t>Balancing Informational and Literary Texts (PK-5)</a:t>
            </a:r>
          </a:p>
        </p:txBody>
      </p:sp>
      <p:sp>
        <p:nvSpPr>
          <p:cNvPr id="28674" name="Title 1"/>
          <p:cNvSpPr>
            <a:spLocks noGrp="1"/>
          </p:cNvSpPr>
          <p:nvPr>
            <p:ph type="title"/>
          </p:nvPr>
        </p:nvSpPr>
        <p:spPr>
          <a:xfrm>
            <a:off x="0" y="381000"/>
            <a:ext cx="9144000" cy="1295400"/>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Acquisition</a:t>
            </a:r>
          </a:p>
        </p:txBody>
      </p:sp>
      <p:sp>
        <p:nvSpPr>
          <p:cNvPr id="50180"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9A31B7-BB3A-4BA9-A54F-3A5D48DEF618}" type="slidenum">
              <a:rPr lang="en-US"/>
              <a:pPr fontAlgn="base">
                <a:spcBef>
                  <a:spcPct val="0"/>
                </a:spcBef>
                <a:spcAft>
                  <a:spcPct val="0"/>
                </a:spcAft>
                <a:defRPr/>
              </a:pPr>
              <a:t>18</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700" name="Content Placeholder 3"/>
          <p:cNvSpPr>
            <a:spLocks noGrp="1"/>
          </p:cNvSpPr>
          <p:nvPr>
            <p:ph sz="quarter" idx="14"/>
          </p:nvPr>
        </p:nvSpPr>
        <p:spPr>
          <a:xfrm>
            <a:off x="1600200" y="1905000"/>
            <a:ext cx="7086600" cy="4191000"/>
          </a:xfrm>
        </p:spPr>
        <p:txBody>
          <a:bodyPr/>
          <a:lstStyle/>
          <a:p>
            <a:pPr marL="457200" indent="-457200" algn="l" eaLnBrk="1" fontAlgn="auto" hangingPunct="1">
              <a:spcAft>
                <a:spcPts val="0"/>
              </a:spcAft>
              <a:buFont typeface="Arial" pitchFamily="34" charset="0"/>
              <a:buChar char="•"/>
              <a:defRPr/>
            </a:pPr>
            <a:r>
              <a:rPr lang="en-US" sz="3200" dirty="0" smtClean="0">
                <a:cs typeface="Arial" pitchFamily="34" charset="0"/>
              </a:rPr>
              <a:t>Content area teachers </a:t>
            </a:r>
            <a:r>
              <a:rPr lang="en-US" sz="3200" b="1" dirty="0" smtClean="0">
                <a:cs typeface="Arial" pitchFamily="34" charset="0"/>
              </a:rPr>
              <a:t>emphasize literacy </a:t>
            </a:r>
            <a:r>
              <a:rPr lang="en-US" sz="3200" dirty="0" smtClean="0">
                <a:cs typeface="Arial" pitchFamily="34" charset="0"/>
              </a:rPr>
              <a:t>experiences in their planning and instruction</a:t>
            </a:r>
          </a:p>
          <a:p>
            <a:pPr marL="457200" indent="-457200" algn="l" eaLnBrk="1" fontAlgn="auto" hangingPunct="1">
              <a:spcAft>
                <a:spcPts val="0"/>
              </a:spcAft>
              <a:buFont typeface="Arial" pitchFamily="34" charset="0"/>
              <a:buChar char="•"/>
              <a:defRPr/>
            </a:pPr>
            <a:r>
              <a:rPr lang="en-US" sz="3200" dirty="0" smtClean="0">
                <a:cs typeface="Arial" pitchFamily="34" charset="0"/>
              </a:rPr>
              <a:t>Students learn through </a:t>
            </a:r>
            <a:r>
              <a:rPr lang="en-US" sz="3200" b="1" dirty="0" smtClean="0">
                <a:cs typeface="Arial" pitchFamily="34" charset="0"/>
              </a:rPr>
              <a:t>domain –specific texts </a:t>
            </a:r>
            <a:r>
              <a:rPr lang="en-US" sz="3200" dirty="0" smtClean="0">
                <a:cs typeface="Arial" pitchFamily="34" charset="0"/>
              </a:rPr>
              <a:t>in science, social studies and technical subject classrooms.</a:t>
            </a:r>
          </a:p>
          <a:p>
            <a:pPr marL="457200" indent="-457200" algn="l" eaLnBrk="1" fontAlgn="auto" hangingPunct="1">
              <a:spcAft>
                <a:spcPts val="0"/>
              </a:spcAft>
              <a:buFont typeface="Arial" pitchFamily="34" charset="0"/>
              <a:buChar char="•"/>
              <a:defRPr/>
            </a:pPr>
            <a:r>
              <a:rPr lang="en-US" sz="3200" dirty="0" smtClean="0">
                <a:cs typeface="Arial" pitchFamily="34" charset="0"/>
              </a:rPr>
              <a:t>Students are expected to learn from what they read</a:t>
            </a:r>
          </a:p>
          <a:p>
            <a:pPr marL="0" indent="0"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381000" y="2133600"/>
            <a:ext cx="838200" cy="3962400"/>
          </a:xfrm>
          <a:solidFill>
            <a:schemeClr val="accent1">
              <a:lumMod val="60000"/>
              <a:lumOff val="40000"/>
            </a:schemeClr>
          </a:solidFill>
        </p:spPr>
        <p:txBody>
          <a:bodyPr vert="vert">
            <a:normAutofit fontScale="85000" lnSpcReduction="20000"/>
          </a:bodyPr>
          <a:lstStyle/>
          <a:p>
            <a:pPr fontAlgn="auto">
              <a:spcAft>
                <a:spcPts val="0"/>
              </a:spcAft>
              <a:defRPr/>
            </a:pPr>
            <a:r>
              <a:rPr sz="2000" b="1" dirty="0">
                <a:latin typeface="Arial" pitchFamily="34" charset="0"/>
                <a:cs typeface="Arial" pitchFamily="34" charset="0"/>
              </a:rPr>
              <a:t>Shift 2</a:t>
            </a:r>
            <a:r>
              <a:rPr sz="900" b="1" dirty="0">
                <a:latin typeface="Arial" pitchFamily="34" charset="0"/>
                <a:cs typeface="Arial" pitchFamily="34" charset="0"/>
              </a:rPr>
              <a:t>  </a:t>
            </a:r>
          </a:p>
          <a:p>
            <a:pPr fontAlgn="auto">
              <a:spcAft>
                <a:spcPts val="0"/>
              </a:spcAft>
              <a:defRPr/>
            </a:pPr>
            <a:r>
              <a:rPr sz="2000" b="1" dirty="0">
                <a:latin typeface="Arial" pitchFamily="34" charset="0"/>
                <a:cs typeface="Arial" pitchFamily="34" charset="0"/>
              </a:rPr>
              <a:t> </a:t>
            </a:r>
          </a:p>
          <a:p>
            <a:pPr fontAlgn="auto">
              <a:spcAft>
                <a:spcPts val="0"/>
              </a:spcAft>
              <a:defRPr/>
            </a:pPr>
            <a:r>
              <a:rPr sz="1600" dirty="0">
                <a:latin typeface="Arial" pitchFamily="34" charset="0"/>
                <a:cs typeface="Arial" pitchFamily="34" charset="0"/>
              </a:rPr>
              <a:t>   Building Knowledge in the Disciplines (6-12)</a:t>
            </a:r>
          </a:p>
        </p:txBody>
      </p:sp>
      <p:sp>
        <p:nvSpPr>
          <p:cNvPr id="29698" name="Title 1"/>
          <p:cNvSpPr>
            <a:spLocks noGrp="1"/>
          </p:cNvSpPr>
          <p:nvPr>
            <p:ph type="title"/>
          </p:nvPr>
        </p:nvSpPr>
        <p:spPr>
          <a:xfrm>
            <a:off x="0" y="609600"/>
            <a:ext cx="9159875" cy="1158875"/>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Acquisition</a:t>
            </a:r>
          </a:p>
        </p:txBody>
      </p:sp>
      <p:sp>
        <p:nvSpPr>
          <p:cNvPr id="52228"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EE2EF6-789D-4C1E-BE0E-D0150F0448A6}" type="slidenum">
              <a:rPr lang="en-US"/>
              <a:pPr fontAlgn="base">
                <a:spcBef>
                  <a:spcPct val="0"/>
                </a:spcBef>
                <a:spcAft>
                  <a:spcPct val="0"/>
                </a:spcAft>
                <a:defRPr/>
              </a:pPr>
              <a:t>19</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0"/>
            <a:ext cx="6096000" cy="1365250"/>
          </a:xfrm>
          <a:ln>
            <a:noFill/>
          </a:ln>
        </p:spPr>
        <p:txBody>
          <a:bodyPr/>
          <a:lstStyle/>
          <a:p>
            <a:pPr eaLnBrk="1" fontAlgn="auto" hangingPunct="1">
              <a:spcAft>
                <a:spcPts val="0"/>
              </a:spcAft>
              <a:defRPr/>
            </a:pPr>
            <a:r>
              <a:rPr lang="en-US" sz="4400" dirty="0" smtClean="0">
                <a:solidFill>
                  <a:schemeClr val="bg1">
                    <a:lumMod val="75000"/>
                    <a:lumOff val="25000"/>
                  </a:schemeClr>
                </a:solidFill>
                <a:ea typeface="Geneva" charset="0"/>
                <a:cs typeface="Geneva" charset="0"/>
              </a:rPr>
              <a:t>Welcome</a:t>
            </a:r>
          </a:p>
        </p:txBody>
      </p:sp>
      <p:sp>
        <p:nvSpPr>
          <p:cNvPr id="27651" name="Content Placeholder 2"/>
          <p:cNvSpPr>
            <a:spLocks noGrp="1"/>
          </p:cNvSpPr>
          <p:nvPr>
            <p:ph idx="1"/>
          </p:nvPr>
        </p:nvSpPr>
        <p:spPr>
          <a:xfrm>
            <a:off x="228600" y="1905000"/>
            <a:ext cx="8686800" cy="4125913"/>
          </a:xfrm>
        </p:spPr>
        <p:txBody>
          <a:bodyPr/>
          <a:lstStyle/>
          <a:p>
            <a:pPr marL="0" indent="0" algn="l" eaLnBrk="1" fontAlgn="auto" hangingPunct="1">
              <a:spcAft>
                <a:spcPts val="0"/>
              </a:spcAft>
              <a:defRPr/>
            </a:pPr>
            <a:r>
              <a:rPr lang="en-US" sz="3200" dirty="0" smtClean="0">
                <a:ea typeface="Geneva" charset="0"/>
                <a:cs typeface="Geneva" charset="0"/>
              </a:rPr>
              <a:t>Introductions</a:t>
            </a:r>
          </a:p>
          <a:p>
            <a:pPr marL="0" indent="0" algn="l" eaLnBrk="1" fontAlgn="auto" hangingPunct="1">
              <a:spcAft>
                <a:spcPts val="0"/>
              </a:spcAft>
              <a:defRPr/>
            </a:pPr>
            <a:endParaRPr lang="en-US" sz="3200" dirty="0" smtClean="0">
              <a:ea typeface="Geneva" charset="0"/>
              <a:cs typeface="Geneva" charset="0"/>
            </a:endParaRPr>
          </a:p>
          <a:p>
            <a:pPr marL="0" indent="0" algn="l" eaLnBrk="1" fontAlgn="auto" hangingPunct="1">
              <a:spcAft>
                <a:spcPts val="0"/>
              </a:spcAft>
              <a:defRPr/>
            </a:pPr>
            <a:r>
              <a:rPr lang="en-US" sz="3200" dirty="0" smtClean="0">
                <a:ea typeface="Geneva" charset="0"/>
                <a:cs typeface="Geneva" charset="0"/>
              </a:rPr>
              <a:t>Ice Breaker</a:t>
            </a:r>
            <a:endParaRPr lang="en-US" sz="3200" dirty="0">
              <a:ea typeface="Geneva" charset="0"/>
              <a:cs typeface="Geneva" charset="0"/>
            </a:endParaRPr>
          </a:p>
          <a:p>
            <a:pPr marL="0" indent="0" algn="l" eaLnBrk="1" fontAlgn="auto" hangingPunct="1">
              <a:spcAft>
                <a:spcPts val="0"/>
              </a:spcAft>
              <a:defRPr/>
            </a:pPr>
            <a:endParaRPr lang="en-US" sz="3200" dirty="0" smtClean="0">
              <a:ea typeface="Geneva" charset="0"/>
              <a:cs typeface="Geneva" charset="0"/>
            </a:endParaRPr>
          </a:p>
          <a:p>
            <a:pPr marL="0" indent="0" algn="l" eaLnBrk="1" fontAlgn="auto" hangingPunct="1">
              <a:spcAft>
                <a:spcPts val="0"/>
              </a:spcAft>
              <a:defRPr/>
            </a:pPr>
            <a:r>
              <a:rPr lang="en-US" sz="3200" dirty="0" smtClean="0">
                <a:ea typeface="Geneva" charset="0"/>
                <a:cs typeface="Geneva" charset="0"/>
              </a:rPr>
              <a:t>Norms</a:t>
            </a:r>
          </a:p>
          <a:p>
            <a:pPr marL="0" indent="0" algn="l" eaLnBrk="1" fontAlgn="auto" hangingPunct="1">
              <a:spcAft>
                <a:spcPts val="0"/>
              </a:spcAft>
              <a:defRPr/>
            </a:pPr>
            <a:endParaRPr lang="en-US" sz="3200" dirty="0" smtClean="0">
              <a:ea typeface="Geneva" charset="0"/>
              <a:cs typeface="Geneva" charset="0"/>
            </a:endParaRPr>
          </a:p>
          <a:p>
            <a:pPr marL="0" indent="0" algn="l" eaLnBrk="1" fontAlgn="auto" hangingPunct="1">
              <a:spcAft>
                <a:spcPts val="0"/>
              </a:spcAft>
              <a:defRPr/>
            </a:pPr>
            <a:r>
              <a:rPr lang="en-US" sz="3200" dirty="0" smtClean="0">
                <a:ea typeface="Geneva" charset="0"/>
                <a:cs typeface="Geneva" charset="0"/>
              </a:rPr>
              <a:t>Logistics</a:t>
            </a:r>
          </a:p>
        </p:txBody>
      </p:sp>
      <p:sp>
        <p:nvSpPr>
          <p:cNvPr id="4" name="Slide Number Placeholder 3"/>
          <p:cNvSpPr>
            <a:spLocks noGrp="1"/>
          </p:cNvSpPr>
          <p:nvPr>
            <p:ph type="sldNum" sz="quarter" idx="10"/>
          </p:nvPr>
        </p:nvSpPr>
        <p:spPr/>
        <p:txBody>
          <a:bodyPr/>
          <a:lstStyle/>
          <a:p>
            <a:pPr>
              <a:defRPr/>
            </a:pPr>
            <a:fld id="{4481AD7E-76A3-4D31-ADD0-1ECB64B2B002}" type="slidenum">
              <a:rPr lang="en-US" smtClean="0"/>
              <a:pPr>
                <a:defRPr/>
              </a:pPr>
              <a:t>2</a:t>
            </a:fld>
            <a:endParaRPr lang="en-US" dirty="0"/>
          </a:p>
        </p:txBody>
      </p:sp>
      <p:pic>
        <p:nvPicPr>
          <p:cNvPr id="24580"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6096000" y="0"/>
            <a:ext cx="3059113"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4" name="Content Placeholder 3"/>
          <p:cNvSpPr>
            <a:spLocks noGrp="1"/>
          </p:cNvSpPr>
          <p:nvPr>
            <p:ph sz="quarter" idx="14"/>
          </p:nvPr>
        </p:nvSpPr>
        <p:spPr>
          <a:xfrm>
            <a:off x="1600200" y="1600200"/>
            <a:ext cx="7086600" cy="4495800"/>
          </a:xfrm>
        </p:spPr>
        <p:txBody>
          <a:bodyPr>
            <a:normAutofit fontScale="85000" lnSpcReduction="10000"/>
          </a:bodyPr>
          <a:lstStyle/>
          <a:p>
            <a:pPr marL="457200" indent="-457200" algn="l" eaLnBrk="1" fontAlgn="auto" hangingPunct="1">
              <a:spcAft>
                <a:spcPts val="0"/>
              </a:spcAft>
              <a:buFont typeface="Arial" pitchFamily="34" charset="0"/>
              <a:buChar char="•"/>
              <a:defRPr/>
            </a:pPr>
            <a:endParaRPr lang="en-US" sz="3200" dirty="0" smtClean="0">
              <a:cs typeface="Arial" pitchFamily="34" charset="0"/>
            </a:endParaRPr>
          </a:p>
          <a:p>
            <a:pPr marL="457200" indent="-457200" algn="l" eaLnBrk="1" fontAlgn="auto" hangingPunct="1">
              <a:spcAft>
                <a:spcPts val="0"/>
              </a:spcAft>
              <a:buFont typeface="Arial" pitchFamily="34" charset="0"/>
              <a:buChar char="•"/>
              <a:defRPr/>
            </a:pPr>
            <a:r>
              <a:rPr lang="en-US" sz="3200" dirty="0" smtClean="0">
                <a:cs typeface="Arial" pitchFamily="34" charset="0"/>
              </a:rPr>
              <a:t>Students </a:t>
            </a:r>
            <a:r>
              <a:rPr lang="en-US" sz="3200" b="1" dirty="0" smtClean="0">
                <a:cs typeface="Arial" pitchFamily="34" charset="0"/>
              </a:rPr>
              <a:t>read</a:t>
            </a:r>
            <a:r>
              <a:rPr lang="en-US" sz="3200" dirty="0" smtClean="0">
                <a:cs typeface="Arial" pitchFamily="34" charset="0"/>
              </a:rPr>
              <a:t> the central, </a:t>
            </a:r>
            <a:r>
              <a:rPr lang="en-US" sz="3200" b="1" dirty="0" smtClean="0">
                <a:cs typeface="Arial" pitchFamily="34" charset="0"/>
              </a:rPr>
              <a:t>grade appropriate text </a:t>
            </a:r>
            <a:r>
              <a:rPr lang="en-US" sz="3200" dirty="0" smtClean="0">
                <a:cs typeface="Arial" pitchFamily="34" charset="0"/>
              </a:rPr>
              <a:t>around which instruction is centered</a:t>
            </a:r>
          </a:p>
          <a:p>
            <a:pPr marL="0" indent="0" algn="l" eaLnBrk="1" fontAlgn="auto" hangingPunct="1">
              <a:spcAft>
                <a:spcPts val="0"/>
              </a:spcAft>
              <a:defRPr/>
            </a:pPr>
            <a:endParaRPr lang="en-US" sz="3200" dirty="0" smtClean="0">
              <a:cs typeface="Arial" pitchFamily="34" charset="0"/>
            </a:endParaRPr>
          </a:p>
          <a:p>
            <a:pPr marL="457200" indent="-457200" algn="l" eaLnBrk="1" fontAlgn="auto" hangingPunct="1">
              <a:spcAft>
                <a:spcPts val="0"/>
              </a:spcAft>
              <a:buFont typeface="Arial" pitchFamily="34" charset="0"/>
              <a:buChar char="•"/>
              <a:defRPr/>
            </a:pPr>
            <a:r>
              <a:rPr lang="en-US" sz="3200" dirty="0" smtClean="0">
                <a:cs typeface="Arial" pitchFamily="34" charset="0"/>
              </a:rPr>
              <a:t>Teachers create more </a:t>
            </a:r>
            <a:r>
              <a:rPr lang="en-US" sz="3200" b="1" dirty="0" smtClean="0">
                <a:cs typeface="Arial" pitchFamily="34" charset="0"/>
              </a:rPr>
              <a:t>time and space </a:t>
            </a:r>
            <a:r>
              <a:rPr lang="en-US" sz="3200" dirty="0" smtClean="0">
                <a:cs typeface="Arial" pitchFamily="34" charset="0"/>
              </a:rPr>
              <a:t>in the curriculum </a:t>
            </a:r>
            <a:r>
              <a:rPr lang="en-US" sz="3200" b="1" dirty="0" smtClean="0">
                <a:cs typeface="Arial" pitchFamily="34" charset="0"/>
              </a:rPr>
              <a:t>for close careful reading of text</a:t>
            </a:r>
          </a:p>
          <a:p>
            <a:pPr marL="457200" indent="-457200" algn="l" eaLnBrk="1" fontAlgn="auto" hangingPunct="1">
              <a:spcAft>
                <a:spcPts val="0"/>
              </a:spcAft>
              <a:defRPr/>
            </a:pPr>
            <a:endParaRPr lang="en-US" sz="3200" b="1" dirty="0" smtClean="0">
              <a:cs typeface="Arial" pitchFamily="34" charset="0"/>
            </a:endParaRPr>
          </a:p>
          <a:p>
            <a:pPr marL="457200" indent="-457200" algn="l" eaLnBrk="1" fontAlgn="auto" hangingPunct="1">
              <a:spcAft>
                <a:spcPts val="0"/>
              </a:spcAft>
              <a:buFont typeface="Arial" pitchFamily="34" charset="0"/>
              <a:buChar char="•"/>
              <a:defRPr/>
            </a:pPr>
            <a:r>
              <a:rPr lang="en-US" sz="3200" dirty="0" smtClean="0">
                <a:cs typeface="Arial" pitchFamily="34" charset="0"/>
              </a:rPr>
              <a:t>Teachers provide </a:t>
            </a:r>
            <a:r>
              <a:rPr lang="en-US" sz="3200" b="1" dirty="0" smtClean="0">
                <a:cs typeface="Arial" pitchFamily="34" charset="0"/>
              </a:rPr>
              <a:t>necessary </a:t>
            </a:r>
            <a:r>
              <a:rPr lang="en-US" sz="3200" dirty="0" smtClean="0">
                <a:cs typeface="Arial" pitchFamily="34" charset="0"/>
              </a:rPr>
              <a:t>scaffolding</a:t>
            </a:r>
          </a:p>
          <a:p>
            <a:pPr marL="0" indent="0" algn="l" eaLnBrk="1" fontAlgn="auto" hangingPunct="1">
              <a:spcAft>
                <a:spcPts val="0"/>
              </a:spcAft>
              <a:defRPr/>
            </a:pPr>
            <a:endParaRPr lang="en-US" sz="3200" b="1" dirty="0" smtClean="0">
              <a:cs typeface="Arial" pitchFamily="34" charset="0"/>
            </a:endParaRPr>
          </a:p>
          <a:p>
            <a:pPr marL="457200" indent="-457200" algn="l" eaLnBrk="1" fontAlgn="auto" hangingPunct="1">
              <a:spcAft>
                <a:spcPts val="0"/>
              </a:spcAft>
              <a:buFont typeface="Arial" pitchFamily="34" charset="0"/>
              <a:buChar char="•"/>
              <a:defRPr/>
            </a:pPr>
            <a:r>
              <a:rPr lang="en-US" sz="3200" b="1" dirty="0" smtClean="0">
                <a:cs typeface="Arial" pitchFamily="34" charset="0"/>
              </a:rPr>
              <a:t>Text Complexity Matters</a:t>
            </a:r>
          </a:p>
          <a:p>
            <a:pPr marL="0" indent="0"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228600" y="1981200"/>
            <a:ext cx="1219200" cy="4267200"/>
          </a:xfrm>
          <a:solidFill>
            <a:schemeClr val="accent1">
              <a:lumMod val="60000"/>
              <a:lumOff val="40000"/>
            </a:schemeClr>
          </a:solidFill>
        </p:spPr>
        <p:txBody>
          <a:bodyPr vert="vert"/>
          <a:lstStyle/>
          <a:p>
            <a:pPr fontAlgn="auto">
              <a:spcAft>
                <a:spcPts val="0"/>
              </a:spcAft>
              <a:defRPr/>
            </a:pPr>
            <a:r>
              <a:rPr sz="2000" b="1" dirty="0">
                <a:latin typeface="Arial" pitchFamily="34" charset="0"/>
                <a:cs typeface="Arial" pitchFamily="34" charset="0"/>
              </a:rPr>
              <a:t>Shift 3</a:t>
            </a:r>
            <a:r>
              <a:rPr sz="2000" dirty="0">
                <a:latin typeface="Arial" pitchFamily="34" charset="0"/>
                <a:cs typeface="Arial" pitchFamily="34" charset="0"/>
              </a:rPr>
              <a:t> </a:t>
            </a:r>
          </a:p>
          <a:p>
            <a:pPr fontAlgn="auto">
              <a:spcAft>
                <a:spcPts val="0"/>
              </a:spcAft>
              <a:defRPr/>
            </a:pPr>
            <a:endParaRPr sz="1600" dirty="0">
              <a:cs typeface="Arial" pitchFamily="34" charset="0"/>
            </a:endParaRPr>
          </a:p>
          <a:p>
            <a:pPr fontAlgn="auto">
              <a:spcAft>
                <a:spcPts val="0"/>
              </a:spcAft>
              <a:defRPr/>
            </a:pPr>
            <a:r>
              <a:rPr sz="1600" dirty="0">
                <a:latin typeface="Arial" pitchFamily="34" charset="0"/>
                <a:cs typeface="Arial" pitchFamily="34" charset="0"/>
              </a:rPr>
              <a:t>Staircase of Text  Complexity</a:t>
            </a:r>
          </a:p>
          <a:p>
            <a:pPr fontAlgn="auto">
              <a:spcAft>
                <a:spcPts val="0"/>
              </a:spcAft>
              <a:defRPr/>
            </a:pPr>
            <a:endParaRPr sz="1600" dirty="0">
              <a:latin typeface="Arial" pitchFamily="34" charset="0"/>
              <a:cs typeface="Arial" pitchFamily="34" charset="0"/>
            </a:endParaRPr>
          </a:p>
        </p:txBody>
      </p:sp>
      <p:sp>
        <p:nvSpPr>
          <p:cNvPr id="30722" name="Title 1"/>
          <p:cNvSpPr>
            <a:spLocks noGrp="1"/>
          </p:cNvSpPr>
          <p:nvPr>
            <p:ph type="title"/>
          </p:nvPr>
        </p:nvSpPr>
        <p:spPr>
          <a:xfrm>
            <a:off x="0" y="457200"/>
            <a:ext cx="8915400" cy="1219200"/>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Acquisition</a:t>
            </a:r>
          </a:p>
        </p:txBody>
      </p:sp>
      <p:sp>
        <p:nvSpPr>
          <p:cNvPr id="54276"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61D86F-3B38-4570-AE07-4A5640360480}" type="slidenum">
              <a:rPr lang="en-US"/>
              <a:pPr fontAlgn="base">
                <a:spcBef>
                  <a:spcPct val="0"/>
                </a:spcBef>
                <a:spcAft>
                  <a:spcPct val="0"/>
                </a:spcAft>
                <a:defRPr/>
              </a:pPr>
              <a:t>20</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8" name="Content Placeholder 3"/>
          <p:cNvSpPr>
            <a:spLocks noGrp="1"/>
          </p:cNvSpPr>
          <p:nvPr>
            <p:ph sz="quarter" idx="14"/>
          </p:nvPr>
        </p:nvSpPr>
        <p:spPr>
          <a:xfrm>
            <a:off x="1905000" y="1905000"/>
            <a:ext cx="7086600" cy="4191000"/>
          </a:xfrm>
        </p:spPr>
        <p:txBody>
          <a:bodyPr>
            <a:normAutofit fontScale="85000" lnSpcReduction="10000"/>
          </a:bodyPr>
          <a:lstStyle/>
          <a:p>
            <a:pPr marL="0" indent="0" eaLnBrk="1" fontAlgn="auto" hangingPunct="1">
              <a:spcAft>
                <a:spcPts val="0"/>
              </a:spcAft>
              <a:defRPr/>
            </a:pPr>
            <a:endParaRPr lang="en-US" sz="3200" dirty="0" smtClean="0">
              <a:cs typeface="Arial" pitchFamily="34" charset="0"/>
            </a:endParaRPr>
          </a:p>
          <a:p>
            <a:pPr marL="0" indent="0" algn="l" eaLnBrk="1" fontAlgn="auto" hangingPunct="1">
              <a:spcAft>
                <a:spcPts val="0"/>
              </a:spcAft>
              <a:buFont typeface="Arial" pitchFamily="34" charset="0"/>
              <a:buChar char="•"/>
              <a:defRPr/>
            </a:pPr>
            <a:r>
              <a:rPr lang="en-US" sz="3200" dirty="0" smtClean="0">
                <a:cs typeface="Arial" pitchFamily="34" charset="0"/>
              </a:rPr>
              <a:t>Students have rich and rigorous conversations </a:t>
            </a:r>
            <a:r>
              <a:rPr lang="en-US" sz="3200" b="1" dirty="0" smtClean="0">
                <a:cs typeface="Arial" pitchFamily="34" charset="0"/>
              </a:rPr>
              <a:t>dependent on a common text</a:t>
            </a:r>
          </a:p>
          <a:p>
            <a:pPr marL="0" indent="0" algn="l" eaLnBrk="1" fontAlgn="auto" hangingPunct="1">
              <a:spcAft>
                <a:spcPts val="0"/>
              </a:spcAft>
              <a:defRPr/>
            </a:pPr>
            <a:endParaRPr lang="en-US" sz="3200" b="1" dirty="0" smtClean="0">
              <a:cs typeface="Arial" pitchFamily="34" charset="0"/>
            </a:endParaRPr>
          </a:p>
          <a:p>
            <a:pPr marL="0" indent="0" algn="l" eaLnBrk="1" fontAlgn="auto" hangingPunct="1">
              <a:spcAft>
                <a:spcPts val="0"/>
              </a:spcAft>
              <a:buFont typeface="Arial" pitchFamily="34" charset="0"/>
              <a:buChar char="•"/>
              <a:defRPr/>
            </a:pPr>
            <a:r>
              <a:rPr lang="en-US" sz="3200" dirty="0" smtClean="0">
                <a:cs typeface="Arial" pitchFamily="34" charset="0"/>
              </a:rPr>
              <a:t>Teachers insist that classroom experiences stay </a:t>
            </a:r>
            <a:r>
              <a:rPr lang="en-US" sz="3200" b="1" dirty="0" smtClean="0">
                <a:cs typeface="Arial" pitchFamily="34" charset="0"/>
              </a:rPr>
              <a:t>deeply connected </a:t>
            </a:r>
            <a:r>
              <a:rPr lang="en-US" sz="3200" dirty="0" smtClean="0">
                <a:cs typeface="Arial" pitchFamily="34" charset="0"/>
              </a:rPr>
              <a:t>to the </a:t>
            </a:r>
            <a:r>
              <a:rPr lang="en-US" sz="3200" b="1" dirty="0" smtClean="0">
                <a:cs typeface="Arial" pitchFamily="34" charset="0"/>
              </a:rPr>
              <a:t>text on the page</a:t>
            </a:r>
          </a:p>
          <a:p>
            <a:pPr marL="0" indent="0" algn="l" eaLnBrk="1" fontAlgn="auto" hangingPunct="1">
              <a:spcAft>
                <a:spcPts val="0"/>
              </a:spcAft>
              <a:defRPr/>
            </a:pPr>
            <a:endParaRPr lang="en-US" sz="3200" b="1" dirty="0" smtClean="0">
              <a:cs typeface="Arial" pitchFamily="34" charset="0"/>
            </a:endParaRPr>
          </a:p>
          <a:p>
            <a:pPr marL="0" indent="0" algn="l" eaLnBrk="1" fontAlgn="auto" hangingPunct="1">
              <a:spcAft>
                <a:spcPts val="0"/>
              </a:spcAft>
              <a:buFont typeface="Arial" pitchFamily="34" charset="0"/>
              <a:buChar char="•"/>
              <a:defRPr/>
            </a:pPr>
            <a:r>
              <a:rPr lang="en-US" sz="3200" dirty="0" smtClean="0">
                <a:cs typeface="Arial" pitchFamily="34" charset="0"/>
              </a:rPr>
              <a:t>Students develop habits for making </a:t>
            </a:r>
            <a:r>
              <a:rPr lang="en-US" sz="3200" b="1" dirty="0" smtClean="0">
                <a:cs typeface="Arial" pitchFamily="34" charset="0"/>
              </a:rPr>
              <a:t>evidentiary arguments </a:t>
            </a:r>
            <a:r>
              <a:rPr lang="en-US" sz="3200" dirty="0" smtClean="0">
                <a:cs typeface="Arial" pitchFamily="34" charset="0"/>
              </a:rPr>
              <a:t>both in </a:t>
            </a:r>
            <a:r>
              <a:rPr lang="en-US" sz="3200" b="1" dirty="0" smtClean="0">
                <a:cs typeface="Arial" pitchFamily="34" charset="0"/>
              </a:rPr>
              <a:t>conversation and writing </a:t>
            </a:r>
            <a:r>
              <a:rPr lang="en-US" sz="3200" dirty="0" smtClean="0">
                <a:cs typeface="Arial" pitchFamily="34" charset="0"/>
              </a:rPr>
              <a:t>to assess comprehension</a:t>
            </a:r>
          </a:p>
          <a:p>
            <a:pPr marL="0" indent="0" algn="l"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381000" y="1905000"/>
            <a:ext cx="1219200" cy="4191000"/>
          </a:xfrm>
          <a:solidFill>
            <a:schemeClr val="accent1">
              <a:lumMod val="60000"/>
              <a:lumOff val="40000"/>
            </a:schemeClr>
          </a:solidFill>
        </p:spPr>
        <p:txBody>
          <a:bodyPr vert="vert"/>
          <a:lstStyle/>
          <a:p>
            <a:pPr fontAlgn="auto">
              <a:spcAft>
                <a:spcPts val="0"/>
              </a:spcAft>
              <a:defRPr/>
            </a:pPr>
            <a:r>
              <a:rPr sz="2000" b="1" dirty="0">
                <a:latin typeface="Arial" pitchFamily="34" charset="0"/>
                <a:cs typeface="Arial" pitchFamily="34" charset="0"/>
              </a:rPr>
              <a:t>Shift 4 </a:t>
            </a:r>
          </a:p>
          <a:p>
            <a:pPr fontAlgn="auto">
              <a:spcAft>
                <a:spcPts val="0"/>
              </a:spcAft>
              <a:defRPr/>
            </a:pPr>
            <a:endParaRPr sz="1600" dirty="0">
              <a:latin typeface="Arial" pitchFamily="34" charset="0"/>
              <a:cs typeface="Arial" pitchFamily="34" charset="0"/>
            </a:endParaRPr>
          </a:p>
          <a:p>
            <a:pPr fontAlgn="auto">
              <a:spcAft>
                <a:spcPts val="0"/>
              </a:spcAft>
              <a:defRPr/>
            </a:pPr>
            <a:r>
              <a:rPr sz="1600" dirty="0">
                <a:latin typeface="Arial" pitchFamily="34" charset="0"/>
                <a:cs typeface="Arial" pitchFamily="34" charset="0"/>
              </a:rPr>
              <a:t>Text-Based Answers</a:t>
            </a:r>
          </a:p>
          <a:p>
            <a:pPr fontAlgn="auto">
              <a:spcAft>
                <a:spcPts val="0"/>
              </a:spcAft>
              <a:defRPr/>
            </a:pPr>
            <a:endParaRPr sz="1600" dirty="0">
              <a:latin typeface="Arial" pitchFamily="34" charset="0"/>
              <a:cs typeface="Arial" pitchFamily="34" charset="0"/>
            </a:endParaRPr>
          </a:p>
        </p:txBody>
      </p:sp>
      <p:sp>
        <p:nvSpPr>
          <p:cNvPr id="31746" name="Title 1"/>
          <p:cNvSpPr>
            <a:spLocks noGrp="1"/>
          </p:cNvSpPr>
          <p:nvPr>
            <p:ph type="title"/>
          </p:nvPr>
        </p:nvSpPr>
        <p:spPr>
          <a:xfrm>
            <a:off x="0" y="533400"/>
            <a:ext cx="9144000" cy="1158875"/>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Acquisition</a:t>
            </a:r>
          </a:p>
        </p:txBody>
      </p:sp>
      <p:sp>
        <p:nvSpPr>
          <p:cNvPr id="56324"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E969B9-A190-4F15-A164-686649CBA204}" type="slidenum">
              <a:rPr lang="en-US"/>
              <a:pPr fontAlgn="base">
                <a:spcBef>
                  <a:spcPct val="0"/>
                </a:spcBef>
                <a:spcAft>
                  <a:spcPct val="0"/>
                </a:spcAft>
                <a:defRPr/>
              </a:pPr>
              <a:t>21</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2" name="Content Placeholder 3"/>
          <p:cNvSpPr>
            <a:spLocks noGrp="1"/>
          </p:cNvSpPr>
          <p:nvPr>
            <p:ph sz="quarter" idx="14"/>
          </p:nvPr>
        </p:nvSpPr>
        <p:spPr>
          <a:xfrm>
            <a:off x="1600200" y="2133600"/>
            <a:ext cx="7086600" cy="3962400"/>
          </a:xfrm>
        </p:spPr>
        <p:txBody>
          <a:bodyPr/>
          <a:lstStyle/>
          <a:p>
            <a:pPr marL="457200" indent="-457200" algn="l" eaLnBrk="1" fontAlgn="auto" hangingPunct="1">
              <a:spcAft>
                <a:spcPts val="0"/>
              </a:spcAft>
              <a:buFont typeface="Arial" pitchFamily="34" charset="0"/>
              <a:buChar char="•"/>
              <a:defRPr/>
            </a:pPr>
            <a:r>
              <a:rPr lang="en-US" sz="3200" dirty="0" smtClean="0">
                <a:cs typeface="Arial" pitchFamily="34" charset="0"/>
              </a:rPr>
              <a:t>Writing emphasizes the </a:t>
            </a:r>
            <a:r>
              <a:rPr lang="en-US" sz="3200" b="1" dirty="0" smtClean="0">
                <a:cs typeface="Arial" pitchFamily="34" charset="0"/>
              </a:rPr>
              <a:t>use of evidence </a:t>
            </a:r>
            <a:r>
              <a:rPr lang="en-US" sz="3200" dirty="0" smtClean="0">
                <a:cs typeface="Arial" pitchFamily="34" charset="0"/>
              </a:rPr>
              <a:t>to inform or make an argument</a:t>
            </a:r>
          </a:p>
          <a:p>
            <a:pPr marL="457200" indent="-457200" algn="l" eaLnBrk="1" fontAlgn="auto" hangingPunct="1">
              <a:spcAft>
                <a:spcPts val="0"/>
              </a:spcAft>
              <a:buFont typeface="Arial" pitchFamily="34" charset="0"/>
              <a:buChar char="•"/>
              <a:defRPr/>
            </a:pPr>
            <a:r>
              <a:rPr lang="en-US" sz="3200" dirty="0" smtClean="0">
                <a:cs typeface="Arial" pitchFamily="34" charset="0"/>
              </a:rPr>
              <a:t>Students develop skills through </a:t>
            </a:r>
            <a:r>
              <a:rPr lang="en-US" sz="3200" b="1" dirty="0" smtClean="0">
                <a:cs typeface="Arial" pitchFamily="34" charset="0"/>
              </a:rPr>
              <a:t>written arguments </a:t>
            </a:r>
            <a:r>
              <a:rPr lang="en-US" sz="3200" dirty="0" smtClean="0">
                <a:cs typeface="Arial" pitchFamily="34" charset="0"/>
              </a:rPr>
              <a:t>that respond to the ideas, events, facts, and arguments presented in the </a:t>
            </a:r>
            <a:r>
              <a:rPr lang="en-US" sz="3200" b="1" dirty="0" smtClean="0">
                <a:cs typeface="Arial" pitchFamily="34" charset="0"/>
              </a:rPr>
              <a:t>texts they read</a:t>
            </a:r>
          </a:p>
          <a:p>
            <a:pPr marL="0" indent="0"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304800" y="2133600"/>
            <a:ext cx="1219200" cy="4191000"/>
          </a:xfrm>
          <a:solidFill>
            <a:schemeClr val="accent1">
              <a:lumMod val="60000"/>
              <a:lumOff val="40000"/>
            </a:schemeClr>
          </a:solidFill>
        </p:spPr>
        <p:txBody>
          <a:bodyPr vert="vert"/>
          <a:lstStyle/>
          <a:p>
            <a:pPr fontAlgn="auto">
              <a:spcAft>
                <a:spcPts val="0"/>
              </a:spcAft>
              <a:defRPr/>
            </a:pPr>
            <a:r>
              <a:rPr sz="2000" b="1" dirty="0">
                <a:latin typeface="Arial" pitchFamily="34" charset="0"/>
                <a:cs typeface="Arial" pitchFamily="34" charset="0"/>
              </a:rPr>
              <a:t>Shift 5 </a:t>
            </a:r>
          </a:p>
          <a:p>
            <a:pPr fontAlgn="auto">
              <a:spcAft>
                <a:spcPts val="0"/>
              </a:spcAft>
              <a:defRPr/>
            </a:pPr>
            <a:endParaRPr sz="1600" b="1" dirty="0">
              <a:latin typeface="Arial" pitchFamily="34" charset="0"/>
              <a:cs typeface="Arial" pitchFamily="34" charset="0"/>
            </a:endParaRPr>
          </a:p>
          <a:p>
            <a:pPr fontAlgn="auto">
              <a:spcAft>
                <a:spcPts val="0"/>
              </a:spcAft>
              <a:defRPr/>
            </a:pPr>
            <a:r>
              <a:rPr sz="1600" dirty="0">
                <a:latin typeface="Arial" pitchFamily="34" charset="0"/>
                <a:cs typeface="Arial" pitchFamily="34" charset="0"/>
              </a:rPr>
              <a:t>Writing from Sources</a:t>
            </a:r>
          </a:p>
          <a:p>
            <a:pPr fontAlgn="auto">
              <a:spcAft>
                <a:spcPts val="0"/>
              </a:spcAft>
              <a:defRPr/>
            </a:pPr>
            <a:endParaRPr sz="1600" dirty="0">
              <a:latin typeface="Arial" pitchFamily="34" charset="0"/>
              <a:cs typeface="Arial" pitchFamily="34" charset="0"/>
            </a:endParaRPr>
          </a:p>
        </p:txBody>
      </p:sp>
      <p:sp>
        <p:nvSpPr>
          <p:cNvPr id="32770" name="Title 1"/>
          <p:cNvSpPr>
            <a:spLocks noGrp="1"/>
          </p:cNvSpPr>
          <p:nvPr>
            <p:ph type="title"/>
          </p:nvPr>
        </p:nvSpPr>
        <p:spPr>
          <a:xfrm>
            <a:off x="0" y="609600"/>
            <a:ext cx="9144000" cy="1235075"/>
          </a:xfrm>
          <a:ln>
            <a:noFill/>
          </a:ln>
        </p:spPr>
        <p:txBody>
          <a:bodyPr>
            <a:noAutofit/>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t>
            </a:r>
            <a:r>
              <a:rPr lang="en-US" sz="3200" dirty="0">
                <a:solidFill>
                  <a:schemeClr val="bg1">
                    <a:lumMod val="75000"/>
                    <a:lumOff val="25000"/>
                  </a:schemeClr>
                </a:solidFill>
                <a:ea typeface="+mj-ea"/>
              </a:rPr>
              <a:t>Acquisition</a:t>
            </a:r>
            <a:endParaRPr lang="en-US" sz="3200" dirty="0" smtClean="0">
              <a:solidFill>
                <a:schemeClr val="bg1">
                  <a:lumMod val="75000"/>
                  <a:lumOff val="25000"/>
                </a:schemeClr>
              </a:solidFill>
              <a:ea typeface="+mj-ea"/>
            </a:endParaRPr>
          </a:p>
        </p:txBody>
      </p:sp>
      <p:sp>
        <p:nvSpPr>
          <p:cNvPr id="58372"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A13550-A919-4B5C-879F-2C379C8C43B9}" type="slidenum">
              <a:rPr lang="en-US"/>
              <a:pPr fontAlgn="base">
                <a:spcBef>
                  <a:spcPct val="0"/>
                </a:spcBef>
                <a:spcAft>
                  <a:spcPct val="0"/>
                </a:spcAft>
                <a:defRPr/>
              </a:pPr>
              <a:t>22</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6" name="Content Placeholder 3"/>
          <p:cNvSpPr>
            <a:spLocks noGrp="1"/>
          </p:cNvSpPr>
          <p:nvPr>
            <p:ph sz="quarter" idx="14"/>
          </p:nvPr>
        </p:nvSpPr>
        <p:spPr>
          <a:xfrm>
            <a:off x="1600200" y="1752600"/>
            <a:ext cx="7086600" cy="5334000"/>
          </a:xfrm>
        </p:spPr>
        <p:txBody>
          <a:bodyPr/>
          <a:lstStyle/>
          <a:p>
            <a:pPr marL="457200" indent="-457200" algn="l" eaLnBrk="1" fontAlgn="auto" hangingPunct="1">
              <a:spcAft>
                <a:spcPts val="0"/>
              </a:spcAft>
              <a:buFont typeface="Arial" pitchFamily="34" charset="0"/>
              <a:buChar char="•"/>
              <a:defRPr/>
            </a:pPr>
            <a:r>
              <a:rPr lang="en-US" sz="3000" dirty="0" smtClean="0">
                <a:cs typeface="Arial" pitchFamily="34" charset="0"/>
              </a:rPr>
              <a:t>Students build needed </a:t>
            </a:r>
            <a:r>
              <a:rPr lang="en-US" sz="3000" b="1" dirty="0" smtClean="0">
                <a:cs typeface="Arial" pitchFamily="34" charset="0"/>
              </a:rPr>
              <a:t>vocabulary</a:t>
            </a:r>
            <a:r>
              <a:rPr lang="en-US" sz="3000" dirty="0" smtClean="0">
                <a:cs typeface="Arial" pitchFamily="34" charset="0"/>
              </a:rPr>
              <a:t> to </a:t>
            </a:r>
            <a:r>
              <a:rPr lang="en-US" sz="3000" b="1" dirty="0" smtClean="0">
                <a:cs typeface="Arial" pitchFamily="34" charset="0"/>
              </a:rPr>
              <a:t>access grade level complex texts</a:t>
            </a:r>
          </a:p>
          <a:p>
            <a:pPr marL="457200" indent="-457200" algn="l" eaLnBrk="1" fontAlgn="auto" hangingPunct="1">
              <a:spcAft>
                <a:spcPts val="0"/>
              </a:spcAft>
              <a:buFont typeface="Arial" pitchFamily="34" charset="0"/>
              <a:buChar char="•"/>
              <a:defRPr/>
            </a:pPr>
            <a:r>
              <a:rPr lang="en-US" sz="3000" dirty="0" smtClean="0">
                <a:cs typeface="Arial" pitchFamily="34" charset="0"/>
              </a:rPr>
              <a:t>Focus strategically on the </a:t>
            </a:r>
            <a:r>
              <a:rPr lang="en-US" sz="3000" b="1" dirty="0" smtClean="0">
                <a:cs typeface="Arial" pitchFamily="34" charset="0"/>
              </a:rPr>
              <a:t>comprehension of words such as discourse, generation and theory</a:t>
            </a:r>
            <a:r>
              <a:rPr lang="en-US" sz="3000" dirty="0" smtClean="0">
                <a:cs typeface="Arial" pitchFamily="34" charset="0"/>
              </a:rPr>
              <a:t>, and less time on literary terms (onomatopoeia)</a:t>
            </a:r>
          </a:p>
          <a:p>
            <a:pPr marL="457200" indent="-457200" algn="l" eaLnBrk="1" fontAlgn="auto" hangingPunct="1">
              <a:spcAft>
                <a:spcPts val="0"/>
              </a:spcAft>
              <a:buFont typeface="Arial" pitchFamily="34" charset="0"/>
              <a:buChar char="•"/>
              <a:defRPr/>
            </a:pPr>
            <a:r>
              <a:rPr lang="en-US" sz="3000" dirty="0" smtClean="0">
                <a:cs typeface="Arial" pitchFamily="34" charset="0"/>
              </a:rPr>
              <a:t>Teachers insist </a:t>
            </a:r>
            <a:r>
              <a:rPr lang="en-US" sz="3000" b="1" dirty="0" smtClean="0">
                <a:cs typeface="Arial" pitchFamily="34" charset="0"/>
              </a:rPr>
              <a:t>students use academic words </a:t>
            </a:r>
            <a:r>
              <a:rPr lang="en-US" sz="3000" dirty="0" smtClean="0">
                <a:cs typeface="Arial" pitchFamily="34" charset="0"/>
              </a:rPr>
              <a:t>in speaking and writing</a:t>
            </a:r>
          </a:p>
          <a:p>
            <a:pPr marL="0" indent="0" algn="l" eaLnBrk="1" fontAlgn="auto" hangingPunct="1">
              <a:spcAft>
                <a:spcPts val="0"/>
              </a:spcAft>
              <a:buFont typeface="Wingdings 2" pitchFamily="18" charset="2"/>
              <a:buNone/>
              <a:defRPr/>
            </a:pPr>
            <a:endParaRPr lang="en-US" dirty="0" smtClean="0"/>
          </a:p>
        </p:txBody>
      </p:sp>
      <p:sp>
        <p:nvSpPr>
          <p:cNvPr id="3" name="Text Placeholder 2"/>
          <p:cNvSpPr>
            <a:spLocks noGrp="1"/>
          </p:cNvSpPr>
          <p:nvPr>
            <p:ph type="body" sz="half" idx="2"/>
          </p:nvPr>
        </p:nvSpPr>
        <p:spPr>
          <a:xfrm rot="10800000">
            <a:off x="381000" y="1905000"/>
            <a:ext cx="990600" cy="4191000"/>
          </a:xfrm>
          <a:solidFill>
            <a:schemeClr val="accent1">
              <a:lumMod val="60000"/>
              <a:lumOff val="40000"/>
            </a:schemeClr>
          </a:solidFill>
        </p:spPr>
        <p:txBody>
          <a:bodyPr vert="vert"/>
          <a:lstStyle/>
          <a:p>
            <a:pPr fontAlgn="auto">
              <a:spcAft>
                <a:spcPts val="0"/>
              </a:spcAft>
              <a:defRPr/>
            </a:pPr>
            <a:r>
              <a:rPr sz="2000" b="1" dirty="0">
                <a:latin typeface="Arial" pitchFamily="34" charset="0"/>
                <a:cs typeface="Arial" pitchFamily="34" charset="0"/>
              </a:rPr>
              <a:t>Shift 6</a:t>
            </a:r>
          </a:p>
          <a:p>
            <a:pPr fontAlgn="auto">
              <a:spcAft>
                <a:spcPts val="0"/>
              </a:spcAft>
              <a:defRPr/>
            </a:pPr>
            <a:endParaRPr sz="1600" b="1" dirty="0">
              <a:latin typeface="Arial" pitchFamily="34" charset="0"/>
              <a:cs typeface="Arial" pitchFamily="34" charset="0"/>
            </a:endParaRPr>
          </a:p>
          <a:p>
            <a:pPr fontAlgn="auto">
              <a:spcAft>
                <a:spcPts val="0"/>
              </a:spcAft>
              <a:defRPr/>
            </a:pPr>
            <a:r>
              <a:rPr sz="1600" dirty="0">
                <a:latin typeface="Arial" pitchFamily="34" charset="0"/>
                <a:cs typeface="Arial" pitchFamily="34" charset="0"/>
              </a:rPr>
              <a:t> Academic Vocabulary</a:t>
            </a:r>
          </a:p>
        </p:txBody>
      </p:sp>
      <p:sp>
        <p:nvSpPr>
          <p:cNvPr id="33794" name="Title 1"/>
          <p:cNvSpPr>
            <a:spLocks noGrp="1"/>
          </p:cNvSpPr>
          <p:nvPr>
            <p:ph type="title"/>
          </p:nvPr>
        </p:nvSpPr>
        <p:spPr>
          <a:xfrm>
            <a:off x="0" y="533400"/>
            <a:ext cx="9144000" cy="11430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mj-ea"/>
              </a:rPr>
              <a:t>Instructional Shifts to Support Students in Literacy Acquisition</a:t>
            </a:r>
          </a:p>
        </p:txBody>
      </p:sp>
      <p:sp>
        <p:nvSpPr>
          <p:cNvPr id="60420" name="Slide Number Placeholder 4"/>
          <p:cNvSpPr>
            <a:spLocks noGrp="1"/>
          </p:cNvSpPr>
          <p:nvPr>
            <p:ph type="sldNum" sz="quarter" idx="17"/>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B3E6CB-C59F-48D2-849A-716D6DBCA658}" type="slidenum">
              <a:rPr lang="en-US"/>
              <a:pPr fontAlgn="base">
                <a:spcBef>
                  <a:spcPct val="0"/>
                </a:spcBef>
                <a:spcAft>
                  <a:spcPct val="0"/>
                </a:spcAft>
                <a:defRPr/>
              </a:pPr>
              <a:t>23</a:t>
            </a:fld>
            <a:endParaRPr lang="en-US"/>
          </a:p>
        </p:txBody>
      </p:sp>
      <p:sp>
        <p:nvSpPr>
          <p:cNvPr id="6" name="Date Placeholder 5"/>
          <p:cNvSpPr>
            <a:spLocks noGrp="1"/>
          </p:cNvSpPr>
          <p:nvPr>
            <p:ph type="dt" sz="quarter" idx="15"/>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457200" y="2020888"/>
            <a:ext cx="8229600" cy="4075112"/>
          </a:xfrm>
        </p:spPr>
        <p:txBody>
          <a:bodyPr/>
          <a:lstStyle/>
          <a:p>
            <a:pPr marL="54864" lvl="2" indent="-283464" eaLnBrk="1" fontAlgn="auto" hangingPunct="1">
              <a:spcBef>
                <a:spcPts val="600"/>
              </a:spcBef>
              <a:spcAft>
                <a:spcPts val="600"/>
              </a:spcAft>
              <a:buClr>
                <a:srgbClr val="E4A11B"/>
              </a:buClr>
              <a:buSzPct val="100000"/>
              <a:defRPr/>
            </a:pPr>
            <a:endParaRPr lang="en-US" sz="3600" b="1" dirty="0" smtClean="0"/>
          </a:p>
          <a:p>
            <a:pPr marL="54864" lvl="2" indent="-283464" eaLnBrk="1" fontAlgn="auto" hangingPunct="1">
              <a:spcBef>
                <a:spcPts val="600"/>
              </a:spcBef>
              <a:spcAft>
                <a:spcPts val="600"/>
              </a:spcAft>
              <a:buClr>
                <a:srgbClr val="E4A11B"/>
              </a:buClr>
              <a:buSzPct val="100000"/>
              <a:defRPr/>
            </a:pPr>
            <a:r>
              <a:rPr lang="en-US" sz="3600" b="1" dirty="0" smtClean="0"/>
              <a:t>2010 Arizona English Language Arts Standards </a:t>
            </a:r>
            <a:br>
              <a:rPr lang="en-US" sz="3600" b="1" dirty="0" smtClean="0"/>
            </a:br>
            <a:r>
              <a:rPr lang="en-US" sz="3600" b="1" dirty="0" smtClean="0"/>
              <a:t>Key Design Considerations</a:t>
            </a:r>
            <a:endParaRPr lang="en-US" sz="3600" dirty="0" smtClean="0"/>
          </a:p>
          <a:p>
            <a:pPr marL="0" indent="0" eaLnBrk="1" fontAlgn="auto" hangingPunct="1">
              <a:spcAft>
                <a:spcPts val="0"/>
              </a:spcAft>
              <a:defRPr/>
            </a:pPr>
            <a:endParaRPr lang="en-US" dirty="0" smtClean="0"/>
          </a:p>
          <a:p>
            <a:pPr marL="0" indent="0" eaLnBrk="1" fontAlgn="auto" hangingPunct="1">
              <a:spcAft>
                <a:spcPts val="0"/>
              </a:spcAft>
              <a:defRPr/>
            </a:pPr>
            <a:endParaRPr lang="en-US" dirty="0"/>
          </a:p>
        </p:txBody>
      </p:sp>
      <p:sp>
        <p:nvSpPr>
          <p:cNvPr id="43010" name="Title 1"/>
          <p:cNvSpPr>
            <a:spLocks noGrp="1"/>
          </p:cNvSpPr>
          <p:nvPr>
            <p:ph type="title"/>
          </p:nvPr>
        </p:nvSpPr>
        <p:spPr>
          <a:xfrm>
            <a:off x="2514600" y="1295400"/>
            <a:ext cx="4114800" cy="685800"/>
          </a:xfrm>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Introduction</a:t>
            </a:r>
          </a:p>
        </p:txBody>
      </p:sp>
      <p:sp>
        <p:nvSpPr>
          <p:cNvPr id="62467" name="Slide Number Placeholder 2"/>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A76514-E322-4AE5-B180-94D3745CDD29}" type="slidenum">
              <a:rPr lang="en-US"/>
              <a:pPr fontAlgn="base">
                <a:spcBef>
                  <a:spcPct val="0"/>
                </a:spcBef>
                <a:spcAft>
                  <a:spcPct val="0"/>
                </a:spcAft>
                <a:defRPr/>
              </a:pPr>
              <a:t>24</a:t>
            </a:fld>
            <a:endParaRPr lang="en-US"/>
          </a:p>
        </p:txBody>
      </p:sp>
      <p:pic>
        <p:nvPicPr>
          <p:cNvPr id="168964"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1752600" y="152400"/>
            <a:ext cx="5715000" cy="1066800"/>
          </a:xfrm>
          <a:prstGeom prst="rect">
            <a:avLst/>
          </a:prstGeom>
          <a:noFill/>
          <a:ln w="9525">
            <a:noFill/>
            <a:miter lim="800000"/>
            <a:headEnd/>
            <a:tailEnd/>
          </a:ln>
        </p:spPr>
      </p:pic>
      <p:sp>
        <p:nvSpPr>
          <p:cNvPr id="6" name="Date Placeholder 5"/>
          <p:cNvSpPr>
            <a:spLocks noGrp="1"/>
          </p:cNvSpPr>
          <p:nvPr>
            <p:ph type="dt" sz="quarter" idx="14"/>
          </p:nvPr>
        </p:nvSpPr>
        <p:spPr/>
        <p:txBody>
          <a:bodyPr/>
          <a:lstStyle/>
          <a:p>
            <a:pPr>
              <a:defRPr/>
            </a:pPr>
            <a:endParaRPr lang="en-US"/>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457200" y="1676400"/>
            <a:ext cx="8458200" cy="4800600"/>
          </a:xfrm>
        </p:spPr>
        <p:txBody>
          <a:bodyPr/>
          <a:lstStyle/>
          <a:p>
            <a:pPr>
              <a:defRPr/>
            </a:pPr>
            <a:fld id="{701C7B68-0D1A-4D8E-9FDF-5D4455F495B4}" type="slidenum">
              <a:rPr lang="en-US"/>
              <a:pPr>
                <a:defRPr/>
              </a:pPr>
              <a:t>25</a:t>
            </a:fld>
            <a:endParaRPr lang="en-US" dirty="0"/>
          </a:p>
        </p:txBody>
      </p:sp>
      <p:sp>
        <p:nvSpPr>
          <p:cNvPr id="44035" name="Title 1"/>
          <p:cNvSpPr>
            <a:spLocks noGrp="1"/>
          </p:cNvSpPr>
          <p:nvPr>
            <p:ph type="title" idx="4294967295"/>
          </p:nvPr>
        </p:nvSpPr>
        <p:spPr>
          <a:xfrm>
            <a:off x="0" y="0"/>
            <a:ext cx="6629400" cy="14478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Key Design Considerations </a:t>
            </a:r>
          </a:p>
        </p:txBody>
      </p:sp>
      <p:pic>
        <p:nvPicPr>
          <p:cNvPr id="171012" name="Picture 2" descr="C:\Users\brapier\AppData\Local\Microsoft\Windows\Temporary Internet Files\Content.IE5\1NL92OSA\MP900409042[1].jpg"/>
          <p:cNvPicPr>
            <a:picLocks noChangeAspect="1" noChangeArrowheads="1"/>
          </p:cNvPicPr>
          <p:nvPr/>
        </p:nvPicPr>
        <p:blipFill>
          <a:blip r:embed="rId3"/>
          <a:srcRect/>
          <a:stretch>
            <a:fillRect/>
          </a:stretch>
        </p:blipFill>
        <p:spPr bwMode="auto">
          <a:xfrm>
            <a:off x="6629400" y="0"/>
            <a:ext cx="2514600" cy="1447800"/>
          </a:xfrm>
          <a:prstGeom prst="rect">
            <a:avLst/>
          </a:prstGeom>
          <a:noFill/>
          <a:ln w="9525">
            <a:noFill/>
            <a:miter lim="800000"/>
            <a:headEnd/>
            <a:tailEnd/>
          </a:ln>
        </p:spPr>
      </p:pic>
      <p:pic>
        <p:nvPicPr>
          <p:cNvPr id="11" name="Picture 10" descr="Screen shot 2012-06-09 at 3.17.08 PM.png"/>
          <p:cNvPicPr>
            <a:picLocks noChangeAspect="1"/>
          </p:cNvPicPr>
          <p:nvPr/>
        </p:nvPicPr>
        <p:blipFill>
          <a:blip r:embed="rId4"/>
          <a:stretch>
            <a:fillRect/>
          </a:stretch>
        </p:blipFill>
        <p:spPr>
          <a:xfrm>
            <a:off x="0" y="1600200"/>
            <a:ext cx="9144000" cy="5257800"/>
          </a:xfrm>
          <a:prstGeom prst="rect">
            <a:avLst/>
          </a:prstGeom>
        </p:spPr>
      </p:pic>
      <p:cxnSp>
        <p:nvCxnSpPr>
          <p:cNvPr id="13" name="Straight Connector 12"/>
          <p:cNvCxnSpPr/>
          <p:nvPr/>
        </p:nvCxnSpPr>
        <p:spPr>
          <a:xfrm>
            <a:off x="152400" y="3657600"/>
            <a:ext cx="8763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62000" y="5715000"/>
            <a:ext cx="75438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a:off x="2172494" y="4685506"/>
            <a:ext cx="2057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a:off x="4915694" y="4685506"/>
            <a:ext cx="20574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590800" y="2362200"/>
            <a:ext cx="3886200" cy="1569660"/>
          </a:xfrm>
          <a:prstGeom prst="rect">
            <a:avLst/>
          </a:prstGeom>
          <a:noFill/>
        </p:spPr>
        <p:txBody>
          <a:bodyPr wrap="square" rtlCol="0">
            <a:spAutoFit/>
          </a:bodyPr>
          <a:lstStyle/>
          <a:p>
            <a:pPr lvl="0" algn="ctr">
              <a:lnSpc>
                <a:spcPct val="100000"/>
              </a:lnSpc>
              <a:spcAft>
                <a:spcPts val="0"/>
              </a:spcAft>
            </a:pPr>
            <a:r>
              <a:rPr lang="en-US" sz="2600" dirty="0" smtClean="0"/>
              <a:t>College and Career</a:t>
            </a:r>
          </a:p>
          <a:p>
            <a:pPr lvl="0" algn="ctr">
              <a:lnSpc>
                <a:spcPct val="100000"/>
              </a:lnSpc>
              <a:spcAft>
                <a:spcPts val="0"/>
              </a:spcAft>
            </a:pPr>
            <a:r>
              <a:rPr lang="en-US" sz="2600" dirty="0" smtClean="0"/>
              <a:t>Readiness Anchor Standards</a:t>
            </a:r>
          </a:p>
          <a:p>
            <a:endParaRPr lang="en-US" dirty="0"/>
          </a:p>
        </p:txBody>
      </p:sp>
      <p:sp>
        <p:nvSpPr>
          <p:cNvPr id="21" name="TextBox 20"/>
          <p:cNvSpPr txBox="1"/>
          <p:nvPr/>
        </p:nvSpPr>
        <p:spPr>
          <a:xfrm>
            <a:off x="914400" y="3886200"/>
            <a:ext cx="2133600" cy="1846659"/>
          </a:xfrm>
          <a:prstGeom prst="rect">
            <a:avLst/>
          </a:prstGeom>
          <a:noFill/>
        </p:spPr>
        <p:txBody>
          <a:bodyPr wrap="square" rtlCol="0">
            <a:spAutoFit/>
          </a:bodyPr>
          <a:lstStyle/>
          <a:p>
            <a:pPr lvl="0">
              <a:lnSpc>
                <a:spcPct val="100000"/>
              </a:lnSpc>
              <a:spcAft>
                <a:spcPts val="0"/>
              </a:spcAft>
            </a:pPr>
            <a:r>
              <a:rPr lang="en-US" sz="1600" dirty="0" smtClean="0"/>
              <a:t>K-5</a:t>
            </a:r>
          </a:p>
          <a:p>
            <a:pPr lvl="0">
              <a:lnSpc>
                <a:spcPct val="100000"/>
              </a:lnSpc>
              <a:spcAft>
                <a:spcPts val="0"/>
              </a:spcAft>
            </a:pPr>
            <a:r>
              <a:rPr lang="en-US" sz="1600" dirty="0" smtClean="0"/>
              <a:t>Comprehensive</a:t>
            </a:r>
          </a:p>
          <a:p>
            <a:pPr lvl="0">
              <a:lnSpc>
                <a:spcPct val="100000"/>
              </a:lnSpc>
              <a:spcAft>
                <a:spcPts val="0"/>
              </a:spcAft>
            </a:pPr>
            <a:r>
              <a:rPr lang="en-US" sz="1600" dirty="0" smtClean="0"/>
              <a:t>English Language Arts (includes Social Studies, Science and Technical Text)</a:t>
            </a:r>
          </a:p>
          <a:p>
            <a:endParaRPr lang="en-US" dirty="0"/>
          </a:p>
        </p:txBody>
      </p:sp>
      <p:sp>
        <p:nvSpPr>
          <p:cNvPr id="22" name="TextBox 21"/>
          <p:cNvSpPr txBox="1"/>
          <p:nvPr/>
        </p:nvSpPr>
        <p:spPr>
          <a:xfrm>
            <a:off x="3352800" y="3962400"/>
            <a:ext cx="2438400" cy="1846659"/>
          </a:xfrm>
          <a:prstGeom prst="rect">
            <a:avLst/>
          </a:prstGeom>
          <a:noFill/>
        </p:spPr>
        <p:txBody>
          <a:bodyPr wrap="square" rtlCol="0">
            <a:spAutoFit/>
          </a:bodyPr>
          <a:lstStyle/>
          <a:p>
            <a:pPr lvl="0" algn="ctr">
              <a:spcAft>
                <a:spcPts val="0"/>
              </a:spcAft>
            </a:pPr>
            <a:r>
              <a:rPr lang="en-US" sz="2400" dirty="0" smtClean="0"/>
              <a:t>6, 7, 8, 9-10, 11-12 </a:t>
            </a:r>
          </a:p>
          <a:p>
            <a:pPr lvl="0" algn="ctr">
              <a:spcAft>
                <a:spcPts val="0"/>
              </a:spcAft>
            </a:pPr>
            <a:r>
              <a:rPr lang="en-US" sz="2400" dirty="0" smtClean="0"/>
              <a:t>ELA</a:t>
            </a:r>
          </a:p>
          <a:p>
            <a:pPr lvl="0" algn="ctr">
              <a:spcAft>
                <a:spcPts val="0"/>
              </a:spcAft>
            </a:pPr>
            <a:r>
              <a:rPr lang="en-US" sz="2400" dirty="0" smtClean="0"/>
              <a:t>Content</a:t>
            </a:r>
          </a:p>
          <a:p>
            <a:endParaRPr lang="en-US" dirty="0"/>
          </a:p>
        </p:txBody>
      </p:sp>
      <p:sp>
        <p:nvSpPr>
          <p:cNvPr id="23" name="TextBox 22"/>
          <p:cNvSpPr txBox="1"/>
          <p:nvPr/>
        </p:nvSpPr>
        <p:spPr>
          <a:xfrm>
            <a:off x="6096000" y="3886200"/>
            <a:ext cx="2057400" cy="2031325"/>
          </a:xfrm>
          <a:prstGeom prst="rect">
            <a:avLst/>
          </a:prstGeom>
          <a:noFill/>
        </p:spPr>
        <p:txBody>
          <a:bodyPr wrap="square" rtlCol="0">
            <a:spAutoFit/>
          </a:bodyPr>
          <a:lstStyle/>
          <a:p>
            <a:pPr lvl="0"/>
            <a:r>
              <a:rPr lang="en-US" dirty="0" smtClean="0"/>
              <a:t>6-8, 9-10, 11-12</a:t>
            </a:r>
          </a:p>
          <a:p>
            <a:pPr lvl="0"/>
            <a:r>
              <a:rPr lang="en-US" dirty="0" smtClean="0"/>
              <a:t>Literacy in History/Social Studies, Science, and Technical Subjects</a:t>
            </a:r>
          </a:p>
          <a:p>
            <a:endParaRPr lang="en-US" dirty="0"/>
          </a:p>
        </p:txBody>
      </p:sp>
      <p:sp>
        <p:nvSpPr>
          <p:cNvPr id="24" name="TextBox 23"/>
          <p:cNvSpPr txBox="1"/>
          <p:nvPr/>
        </p:nvSpPr>
        <p:spPr>
          <a:xfrm>
            <a:off x="914400" y="5943600"/>
            <a:ext cx="7239000" cy="523220"/>
          </a:xfrm>
          <a:prstGeom prst="rect">
            <a:avLst/>
          </a:prstGeom>
          <a:noFill/>
        </p:spPr>
        <p:txBody>
          <a:bodyPr wrap="square" rtlCol="0">
            <a:spAutoFit/>
          </a:bodyPr>
          <a:lstStyle/>
          <a:p>
            <a:pPr algn="ctr" fontAlgn="auto">
              <a:spcBef>
                <a:spcPts val="0"/>
              </a:spcBef>
              <a:spcAft>
                <a:spcPts val="0"/>
              </a:spcAft>
            </a:pPr>
            <a:r>
              <a:rPr lang="en-US" sz="2800" dirty="0" smtClean="0"/>
              <a:t>Appendices A, B, and </a:t>
            </a:r>
            <a:r>
              <a:rPr lang="en-US" sz="2800" dirty="0" smtClean="0"/>
              <a:t>C</a:t>
            </a:r>
          </a:p>
        </p:txBody>
      </p:sp>
    </p:spTree>
  </p:cSld>
  <p:clrMapOvr>
    <a:masterClrMapping/>
  </p:clrMapOvr>
  <p:transition spd="med"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a:xfrm>
            <a:off x="0" y="0"/>
            <a:ext cx="6477000" cy="13716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Key Design Considerations</a:t>
            </a:r>
          </a:p>
        </p:txBody>
      </p:sp>
      <p:sp>
        <p:nvSpPr>
          <p:cNvPr id="45061" name="Content Placeholder 4"/>
          <p:cNvSpPr>
            <a:spLocks noGrp="1"/>
          </p:cNvSpPr>
          <p:nvPr>
            <p:ph idx="1"/>
          </p:nvPr>
        </p:nvSpPr>
        <p:spPr>
          <a:xfrm>
            <a:off x="457200" y="1589088"/>
            <a:ext cx="8229600" cy="4506912"/>
          </a:xfrm>
        </p:spPr>
        <p:txBody>
          <a:bodyPr>
            <a:normAutofit lnSpcReduction="10000"/>
          </a:bodyPr>
          <a:lstStyle/>
          <a:p>
            <a:pPr marL="457200" lvl="1" indent="-457200" algn="l" eaLnBrk="1" fontAlgn="auto" hangingPunct="1">
              <a:spcAft>
                <a:spcPts val="0"/>
              </a:spcAft>
              <a:buFont typeface="Arial" pitchFamily="34" charset="0"/>
              <a:buChar char="•"/>
              <a:defRPr/>
            </a:pPr>
            <a:r>
              <a:rPr lang="en-US" sz="3200" b="1" dirty="0" smtClean="0">
                <a:solidFill>
                  <a:schemeClr val="tx1"/>
                </a:solidFill>
                <a:ea typeface="Geneva" charset="0"/>
                <a:cs typeface="Geneva" charset="0"/>
              </a:rPr>
              <a:t>Focus on results rather than means</a:t>
            </a:r>
          </a:p>
          <a:p>
            <a:pPr marL="457200" lvl="1" indent="-457200" algn="l" eaLnBrk="1" fontAlgn="auto" hangingPunct="1">
              <a:spcAft>
                <a:spcPts val="0"/>
              </a:spcAft>
              <a:buFont typeface="Arial" pitchFamily="34" charset="0"/>
              <a:buChar char="•"/>
              <a:defRPr/>
            </a:pPr>
            <a:r>
              <a:rPr lang="en-US" sz="3200" b="1" dirty="0" smtClean="0">
                <a:solidFill>
                  <a:schemeClr val="tx1"/>
                </a:solidFill>
                <a:ea typeface="Geneva" charset="0"/>
                <a:cs typeface="Geneva" charset="0"/>
              </a:rPr>
              <a:t>Integrated model of literacy</a:t>
            </a:r>
          </a:p>
          <a:p>
            <a:pPr marL="457200" lvl="1" indent="-457200" algn="l" eaLnBrk="1" fontAlgn="auto" hangingPunct="1">
              <a:spcAft>
                <a:spcPts val="0"/>
              </a:spcAft>
              <a:buFont typeface="Arial" pitchFamily="34" charset="0"/>
              <a:buChar char="•"/>
              <a:defRPr/>
            </a:pPr>
            <a:r>
              <a:rPr lang="en-US" sz="3200" b="1" dirty="0" smtClean="0">
                <a:solidFill>
                  <a:schemeClr val="tx1"/>
                </a:solidFill>
                <a:ea typeface="Geneva" charset="0"/>
                <a:cs typeface="Geneva" charset="0"/>
              </a:rPr>
              <a:t>Research and media skills blended into the Standards</a:t>
            </a:r>
          </a:p>
          <a:p>
            <a:pPr marL="457200" lvl="1" indent="-457200" algn="l" eaLnBrk="1" fontAlgn="auto" hangingPunct="1">
              <a:spcAft>
                <a:spcPts val="0"/>
              </a:spcAft>
              <a:buFont typeface="Arial" pitchFamily="34" charset="0"/>
              <a:buChar char="•"/>
              <a:defRPr/>
            </a:pPr>
            <a:r>
              <a:rPr lang="en-US" sz="3200" b="1" dirty="0" smtClean="0">
                <a:solidFill>
                  <a:schemeClr val="tx1"/>
                </a:solidFill>
                <a:ea typeface="Geneva" charset="0"/>
                <a:cs typeface="Geneva" charset="0"/>
              </a:rPr>
              <a:t>Shared responsibility for students’ literacy development</a:t>
            </a:r>
          </a:p>
          <a:p>
            <a:pPr marL="457200" lvl="1" indent="-457200" algn="l" eaLnBrk="1" fontAlgn="auto" hangingPunct="1">
              <a:spcAft>
                <a:spcPts val="0"/>
              </a:spcAft>
              <a:buFont typeface="Arial" pitchFamily="34" charset="0"/>
              <a:buChar char="•"/>
              <a:defRPr/>
            </a:pPr>
            <a:r>
              <a:rPr lang="en-US" sz="3200" b="1" dirty="0" smtClean="0">
                <a:solidFill>
                  <a:schemeClr val="tx1"/>
                </a:solidFill>
                <a:ea typeface="Geneva" charset="0"/>
                <a:cs typeface="Geneva" charset="0"/>
              </a:rPr>
              <a:t>Focus &amp; coherence in instruction and assessment</a:t>
            </a:r>
          </a:p>
          <a:p>
            <a:pPr marL="0" indent="0" eaLnBrk="1" fontAlgn="auto" hangingPunct="1">
              <a:spcAft>
                <a:spcPts val="0"/>
              </a:spcAft>
              <a:buFontTx/>
              <a:buChar char="•"/>
              <a:defRPr/>
            </a:pPr>
            <a:endParaRPr lang="en-US" i="1" dirty="0" smtClean="0">
              <a:ea typeface="Geneva" charset="0"/>
              <a:cs typeface="Geneva" charset="0"/>
            </a:endParaRPr>
          </a:p>
          <a:p>
            <a:pPr marL="0" indent="0" eaLnBrk="1" fontAlgn="auto" hangingPunct="1">
              <a:spcAft>
                <a:spcPts val="0"/>
              </a:spcAft>
              <a:defRPr/>
            </a:pPr>
            <a:endParaRPr lang="en-US" dirty="0" smtClean="0">
              <a:ea typeface="Geneva" charset="0"/>
              <a:cs typeface="Geneva" charset="0"/>
            </a:endParaRPr>
          </a:p>
        </p:txBody>
      </p:sp>
      <p:sp>
        <p:nvSpPr>
          <p:cNvPr id="3" name="Slide Number Placeholder 2"/>
          <p:cNvSpPr>
            <a:spLocks noGrp="1"/>
          </p:cNvSpPr>
          <p:nvPr>
            <p:ph type="sldNum" sz="quarter" idx="10"/>
          </p:nvPr>
        </p:nvSpPr>
        <p:spPr/>
        <p:txBody>
          <a:bodyPr/>
          <a:lstStyle/>
          <a:p>
            <a:pPr>
              <a:defRPr/>
            </a:pPr>
            <a:fld id="{709B39FD-9935-4DA4-9618-F6828DDDC1A7}" type="slidenum">
              <a:rPr lang="en-US"/>
              <a:pPr>
                <a:defRPr/>
              </a:pPr>
              <a:t>26</a:t>
            </a:fld>
            <a:endParaRPr lang="en-US" dirty="0"/>
          </a:p>
        </p:txBody>
      </p:sp>
      <p:pic>
        <p:nvPicPr>
          <p:cNvPr id="173060" name="Picture 2" descr="C:\Users\brapier\AppData\Local\Microsoft\Windows\Temporary Internet Files\Content.IE5\1NL92OSA\MP900409042[1].jpg"/>
          <p:cNvPicPr>
            <a:picLocks noChangeAspect="1" noChangeArrowheads="1"/>
          </p:cNvPicPr>
          <p:nvPr/>
        </p:nvPicPr>
        <p:blipFill>
          <a:blip r:embed="rId3"/>
          <a:srcRect/>
          <a:stretch>
            <a:fillRect/>
          </a:stretch>
        </p:blipFill>
        <p:spPr bwMode="auto">
          <a:xfrm>
            <a:off x="6477000" y="0"/>
            <a:ext cx="2667000"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Number Placeholder 8"/>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6FCA2C-0283-48A5-9F50-D166594EE0B7}" type="slidenum">
              <a:rPr lang="en-US"/>
              <a:pPr fontAlgn="base">
                <a:spcBef>
                  <a:spcPct val="0"/>
                </a:spcBef>
                <a:spcAft>
                  <a:spcPct val="0"/>
                </a:spcAft>
                <a:defRPr/>
              </a:pPr>
              <a:t>27</a:t>
            </a:fld>
            <a:endParaRPr lang="en-US"/>
          </a:p>
        </p:txBody>
      </p:sp>
      <p:sp>
        <p:nvSpPr>
          <p:cNvPr id="36866" name="Title 1"/>
          <p:cNvSpPr>
            <a:spLocks noGrp="1"/>
          </p:cNvSpPr>
          <p:nvPr>
            <p:ph type="title" idx="4294967295"/>
          </p:nvPr>
        </p:nvSpPr>
        <p:spPr>
          <a:xfrm>
            <a:off x="1371600" y="228600"/>
            <a:ext cx="6019800" cy="1219200"/>
          </a:xfrm>
          <a:noFill/>
          <a:ln>
            <a:noFill/>
          </a:ln>
        </p:spPr>
        <p:txBody>
          <a:bodyPr>
            <a:normAutofit fontScale="90000"/>
          </a:bodyPr>
          <a:lstStyle/>
          <a:p>
            <a:pPr eaLnBrk="1" fontAlgn="auto" hangingPunct="1">
              <a:spcAft>
                <a:spcPts val="0"/>
              </a:spcAft>
              <a:defRPr/>
            </a:pPr>
            <a:r>
              <a:rPr lang="en-US" sz="4800" dirty="0" smtClean="0">
                <a:solidFill>
                  <a:schemeClr val="tx1"/>
                </a:solidFill>
                <a:latin typeface="Arial" pitchFamily="34" charset="0"/>
                <a:ea typeface="+mj-ea"/>
                <a:cs typeface="Arial" pitchFamily="34" charset="0"/>
              </a:rPr>
              <a:t> </a:t>
            </a:r>
            <a:br>
              <a:rPr lang="en-US" sz="4800" dirty="0" smtClean="0">
                <a:solidFill>
                  <a:schemeClr val="tx1"/>
                </a:solidFill>
                <a:latin typeface="Arial" pitchFamily="34" charset="0"/>
                <a:ea typeface="+mj-ea"/>
                <a:cs typeface="Arial" pitchFamily="34" charset="0"/>
              </a:rPr>
            </a:br>
            <a:r>
              <a:rPr lang="en-US" sz="4800" dirty="0" smtClean="0">
                <a:solidFill>
                  <a:schemeClr val="tx1"/>
                </a:solidFill>
                <a:latin typeface="Arial" pitchFamily="34" charset="0"/>
                <a:ea typeface="+mj-ea"/>
                <a:cs typeface="Arial" pitchFamily="34" charset="0"/>
              </a:rPr>
              <a:t>The Introduction</a:t>
            </a:r>
            <a:r>
              <a:rPr lang="en-US" sz="4800" dirty="0" smtClean="0">
                <a:solidFill>
                  <a:schemeClr val="bg1">
                    <a:lumMod val="75000"/>
                    <a:lumOff val="25000"/>
                  </a:schemeClr>
                </a:solidFill>
                <a:latin typeface="Arial" pitchFamily="34" charset="0"/>
                <a:ea typeface="+mj-ea"/>
                <a:cs typeface="Arial" pitchFamily="34" charset="0"/>
              </a:rPr>
              <a:t/>
            </a:r>
            <a:br>
              <a:rPr lang="en-US" sz="4800" dirty="0" smtClean="0">
                <a:solidFill>
                  <a:schemeClr val="bg1">
                    <a:lumMod val="75000"/>
                    <a:lumOff val="25000"/>
                  </a:schemeClr>
                </a:solidFill>
                <a:latin typeface="Arial" pitchFamily="34" charset="0"/>
                <a:ea typeface="+mj-ea"/>
                <a:cs typeface="Arial" pitchFamily="34" charset="0"/>
              </a:rPr>
            </a:br>
            <a:endParaRPr lang="en-US" sz="4800" dirty="0" smtClean="0">
              <a:solidFill>
                <a:schemeClr val="bg1">
                  <a:lumMod val="75000"/>
                  <a:lumOff val="25000"/>
                </a:schemeClr>
              </a:solidFill>
              <a:latin typeface="Arial" pitchFamily="34" charset="0"/>
              <a:ea typeface="+mj-ea"/>
              <a:cs typeface="Arial" pitchFamily="34" charset="0"/>
            </a:endParaRPr>
          </a:p>
        </p:txBody>
      </p:sp>
      <p:graphicFrame>
        <p:nvGraphicFramePr>
          <p:cNvPr id="7" name="Table 6"/>
          <p:cNvGraphicFramePr>
            <a:graphicFrameLocks noGrp="1"/>
          </p:cNvGraphicFramePr>
          <p:nvPr/>
        </p:nvGraphicFramePr>
        <p:xfrm>
          <a:off x="609600" y="1676400"/>
          <a:ext cx="7848600" cy="3535679"/>
        </p:xfrm>
        <a:graphic>
          <a:graphicData uri="http://schemas.openxmlformats.org/drawingml/2006/table">
            <a:tbl>
              <a:tblPr firstRow="1" bandRow="1">
                <a:tableStyleId>{5C22544A-7EE6-4342-B048-85BDC9FD1C3A}</a:tableStyleId>
              </a:tblPr>
              <a:tblGrid>
                <a:gridCol w="6627707"/>
                <a:gridCol w="1220893"/>
              </a:tblGrid>
              <a:tr h="370840">
                <a:tc gridSpan="2">
                  <a:txBody>
                    <a:bodyPr/>
                    <a:lstStyle/>
                    <a:p>
                      <a:pPr algn="ctr"/>
                      <a:r>
                        <a:rPr lang="en-US" sz="2800" dirty="0" smtClean="0">
                          <a:latin typeface="Arial" pitchFamily="34" charset="0"/>
                          <a:cs typeface="Arial" pitchFamily="34" charset="0"/>
                        </a:rPr>
                        <a:t>Introduction</a:t>
                      </a:r>
                      <a:endParaRPr lang="en-US" sz="2800" dirty="0">
                        <a:latin typeface="Arial" pitchFamily="34" charset="0"/>
                        <a:cs typeface="Arial" pitchFamily="34" charset="0"/>
                      </a:endParaRPr>
                    </a:p>
                  </a:txBody>
                  <a:tcPr/>
                </a:tc>
                <a:tc hMerge="1">
                  <a:txBody>
                    <a:bodyPr/>
                    <a:lstStyle/>
                    <a:p>
                      <a:endParaRPr lang="en-US" dirty="0"/>
                    </a:p>
                  </a:txBody>
                  <a:tcPr/>
                </a:tc>
              </a:tr>
              <a:tr h="370840">
                <a:tc>
                  <a:txBody>
                    <a:bodyPr/>
                    <a:lstStyle/>
                    <a:p>
                      <a:r>
                        <a:rPr lang="en-US" sz="2400" dirty="0" smtClean="0">
                          <a:latin typeface="Arial" pitchFamily="34" charset="0"/>
                          <a:cs typeface="Arial" pitchFamily="34" charset="0"/>
                        </a:rPr>
                        <a:t>Introduction </a:t>
                      </a:r>
                      <a:endParaRPr lang="en-US" sz="2400" dirty="0">
                        <a:latin typeface="Arial" pitchFamily="34" charset="0"/>
                        <a:cs typeface="Arial" pitchFamily="34" charset="0"/>
                      </a:endParaRPr>
                    </a:p>
                  </a:txBody>
                  <a:tcPr/>
                </a:tc>
                <a:tc>
                  <a:txBody>
                    <a:bodyPr/>
                    <a:lstStyle/>
                    <a:p>
                      <a:r>
                        <a:rPr lang="en-US" sz="2400" dirty="0" smtClean="0">
                          <a:latin typeface="Arial" pitchFamily="34" charset="0"/>
                          <a:cs typeface="Arial" pitchFamily="34" charset="0"/>
                        </a:rPr>
                        <a:t>Page 3</a:t>
                      </a:r>
                      <a:endParaRPr lang="en-US" sz="2400" dirty="0">
                        <a:latin typeface="Arial" pitchFamily="34" charset="0"/>
                        <a:cs typeface="Arial" pitchFamily="34" charset="0"/>
                      </a:endParaRPr>
                    </a:p>
                  </a:txBody>
                  <a:tcPr/>
                </a:tc>
              </a:tr>
              <a:tr h="370840">
                <a:tc>
                  <a:txBody>
                    <a:bodyPr/>
                    <a:lstStyle/>
                    <a:p>
                      <a:r>
                        <a:rPr lang="en-US" sz="2400" dirty="0" smtClean="0">
                          <a:latin typeface="Arial" pitchFamily="34" charset="0"/>
                          <a:cs typeface="Arial" pitchFamily="34" charset="0"/>
                        </a:rPr>
                        <a:t>Key Design Considerations</a:t>
                      </a:r>
                      <a:endParaRPr lang="en-US" sz="2400" dirty="0">
                        <a:latin typeface="Arial" pitchFamily="34" charset="0"/>
                        <a:cs typeface="Arial" pitchFamily="34" charset="0"/>
                      </a:endParaRPr>
                    </a:p>
                  </a:txBody>
                  <a:tcPr/>
                </a:tc>
                <a:tc>
                  <a:txBody>
                    <a:bodyPr/>
                    <a:lstStyle/>
                    <a:p>
                      <a:r>
                        <a:rPr lang="en-US" sz="2400" dirty="0" smtClean="0">
                          <a:latin typeface="Arial" pitchFamily="34" charset="0"/>
                          <a:cs typeface="Arial" pitchFamily="34" charset="0"/>
                        </a:rPr>
                        <a:t>Page 4</a:t>
                      </a:r>
                      <a:endParaRPr lang="en-US" sz="2400" dirty="0">
                        <a:latin typeface="Arial" pitchFamily="34" charset="0"/>
                        <a:cs typeface="Arial" pitchFamily="34" charset="0"/>
                      </a:endParaRPr>
                    </a:p>
                  </a:txBody>
                  <a:tcPr/>
                </a:tc>
              </a:tr>
              <a:tr h="370840">
                <a:tc>
                  <a:txBody>
                    <a:bodyPr/>
                    <a:lstStyle/>
                    <a:p>
                      <a:r>
                        <a:rPr lang="en-US" sz="2400" dirty="0" smtClean="0">
                          <a:latin typeface="Arial" pitchFamily="34" charset="0"/>
                          <a:cs typeface="Arial" pitchFamily="34" charset="0"/>
                        </a:rPr>
                        <a:t>What is Not Covered by the Standards</a:t>
                      </a:r>
                      <a:endParaRPr lang="en-US" sz="2400" dirty="0">
                        <a:latin typeface="Arial" pitchFamily="34" charset="0"/>
                        <a:cs typeface="Arial" pitchFamily="34" charset="0"/>
                      </a:endParaRPr>
                    </a:p>
                  </a:txBody>
                  <a:tcPr/>
                </a:tc>
                <a:tc>
                  <a:txBody>
                    <a:bodyPr/>
                    <a:lstStyle/>
                    <a:p>
                      <a:r>
                        <a:rPr lang="en-US" sz="2400" dirty="0" smtClean="0">
                          <a:latin typeface="Arial" pitchFamily="34" charset="0"/>
                          <a:cs typeface="Arial" pitchFamily="34" charset="0"/>
                        </a:rPr>
                        <a:t>Page 6</a:t>
                      </a:r>
                      <a:endParaRPr lang="en-US" sz="2400" dirty="0">
                        <a:latin typeface="Arial" pitchFamily="34" charset="0"/>
                        <a:cs typeface="Arial" pitchFamily="34" charset="0"/>
                      </a:endParaRPr>
                    </a:p>
                  </a:txBody>
                  <a:tcPr/>
                </a:tc>
              </a:tr>
              <a:tr h="370840">
                <a:tc>
                  <a:txBody>
                    <a:bodyPr/>
                    <a:lstStyle/>
                    <a:p>
                      <a:r>
                        <a:rPr lang="en-US" sz="2400" dirty="0" smtClean="0">
                          <a:latin typeface="Arial" pitchFamily="34" charset="0"/>
                          <a:cs typeface="Arial" pitchFamily="34" charset="0"/>
                        </a:rPr>
                        <a:t>Students Who are College and Career Ready</a:t>
                      </a:r>
                      <a:r>
                        <a:rPr lang="en-US" sz="2400" baseline="0" dirty="0" smtClean="0">
                          <a:latin typeface="Arial" pitchFamily="34" charset="0"/>
                          <a:cs typeface="Arial" pitchFamily="34" charset="0"/>
                        </a:rPr>
                        <a:t> </a:t>
                      </a:r>
                      <a:r>
                        <a:rPr lang="en-US" sz="2400" dirty="0" smtClean="0">
                          <a:latin typeface="Arial" pitchFamily="34" charset="0"/>
                          <a:cs typeface="Arial" pitchFamily="34" charset="0"/>
                        </a:rPr>
                        <a:t>In Reading, Writing, Speaking, Listening, and</a:t>
                      </a:r>
                      <a:r>
                        <a:rPr lang="en-US" sz="2400" baseline="0" dirty="0" smtClean="0">
                          <a:latin typeface="Arial" pitchFamily="34" charset="0"/>
                          <a:cs typeface="Arial" pitchFamily="34" charset="0"/>
                        </a:rPr>
                        <a:t> </a:t>
                      </a:r>
                      <a:r>
                        <a:rPr lang="en-US" sz="2400" dirty="0" smtClean="0">
                          <a:latin typeface="Arial" pitchFamily="34" charset="0"/>
                          <a:cs typeface="Arial" pitchFamily="34" charset="0"/>
                        </a:rPr>
                        <a:t>Language</a:t>
                      </a:r>
                      <a:endParaRPr lang="en-US" sz="2400" dirty="0">
                        <a:latin typeface="Arial" pitchFamily="34" charset="0"/>
                        <a:cs typeface="Arial" pitchFamily="34" charset="0"/>
                      </a:endParaRPr>
                    </a:p>
                  </a:txBody>
                  <a:tcPr/>
                </a:tc>
                <a:tc>
                  <a:txBody>
                    <a:bodyPr/>
                    <a:lstStyle/>
                    <a:p>
                      <a:r>
                        <a:rPr lang="en-US" sz="2400" dirty="0" smtClean="0">
                          <a:latin typeface="Arial" pitchFamily="34" charset="0"/>
                          <a:cs typeface="Arial" pitchFamily="34" charset="0"/>
                        </a:rPr>
                        <a:t>Page 7</a:t>
                      </a:r>
                      <a:endParaRPr lang="en-US" sz="2400" dirty="0">
                        <a:latin typeface="Arial" pitchFamily="34" charset="0"/>
                        <a:cs typeface="Arial" pitchFamily="34" charset="0"/>
                      </a:endParaRPr>
                    </a:p>
                  </a:txBody>
                  <a:tcPr/>
                </a:tc>
              </a:tr>
              <a:tr h="370840">
                <a:tc>
                  <a:txBody>
                    <a:bodyPr/>
                    <a:lstStyle/>
                    <a:p>
                      <a:r>
                        <a:rPr lang="en-US" sz="2400" dirty="0" smtClean="0">
                          <a:latin typeface="Arial" pitchFamily="34" charset="0"/>
                          <a:cs typeface="Arial" pitchFamily="34" charset="0"/>
                        </a:rPr>
                        <a:t>How to Read this Document</a:t>
                      </a:r>
                      <a:endParaRPr lang="en-US" sz="2400" dirty="0">
                        <a:latin typeface="Arial" pitchFamily="34" charset="0"/>
                        <a:cs typeface="Arial" pitchFamily="34" charset="0"/>
                      </a:endParaRPr>
                    </a:p>
                  </a:txBody>
                  <a:tcPr/>
                </a:tc>
                <a:tc>
                  <a:txBody>
                    <a:bodyPr/>
                    <a:lstStyle/>
                    <a:p>
                      <a:r>
                        <a:rPr lang="en-US" sz="2400" dirty="0" smtClean="0">
                          <a:latin typeface="Arial" pitchFamily="34" charset="0"/>
                          <a:cs typeface="Arial" pitchFamily="34" charset="0"/>
                        </a:rPr>
                        <a:t>Page 8</a:t>
                      </a:r>
                      <a:endParaRPr lang="en-US" sz="2400" dirty="0">
                        <a:latin typeface="Arial" pitchFamily="34" charset="0"/>
                        <a:cs typeface="Arial" pitchFamily="34" charset="0"/>
                      </a:endParaRPr>
                    </a:p>
                  </a:txBody>
                  <a:tcPr/>
                </a:tc>
              </a:tr>
            </a:tbl>
          </a:graphicData>
        </a:graphic>
      </p:graphicFrame>
      <p:sp>
        <p:nvSpPr>
          <p:cNvPr id="175129" name="TextBox 5"/>
          <p:cNvSpPr txBox="1">
            <a:spLocks noChangeArrowheads="1"/>
          </p:cNvSpPr>
          <p:nvPr/>
        </p:nvSpPr>
        <p:spPr bwMode="auto">
          <a:xfrm>
            <a:off x="5384800" y="6364288"/>
            <a:ext cx="3454400" cy="646112"/>
          </a:xfrm>
          <a:prstGeom prst="rect">
            <a:avLst/>
          </a:prstGeom>
          <a:noFill/>
          <a:ln w="9525">
            <a:noFill/>
            <a:miter lim="800000"/>
            <a:headEnd/>
            <a:tailEnd/>
          </a:ln>
        </p:spPr>
        <p:txBody>
          <a:bodyPr wrap="none">
            <a:spAutoFit/>
          </a:bodyPr>
          <a:lstStyle/>
          <a:p>
            <a:r>
              <a:rPr lang="en-US">
                <a:latin typeface="Garamond" pitchFamily="18" charset="0"/>
              </a:rPr>
              <a:t>Tab: Common Core Introduction</a:t>
            </a:r>
          </a:p>
          <a:p>
            <a:endParaRPr lang="en-US">
              <a:latin typeface="Garamond" pitchFamily="18" charset="0"/>
            </a:endParaRPr>
          </a:p>
        </p:txBody>
      </p:sp>
      <p:sp>
        <p:nvSpPr>
          <p:cNvPr id="6" name="Date Placeholder 5"/>
          <p:cNvSpPr>
            <a:spLocks noGrp="1"/>
          </p:cNvSpPr>
          <p:nvPr>
            <p:ph type="dt" sz="quarter" idx="10"/>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7153" name="Rectangle 1"/>
          <p:cNvSpPr>
            <a:spLocks noChangeArrowheads="1"/>
          </p:cNvSpPr>
          <p:nvPr/>
        </p:nvSpPr>
        <p:spPr bwMode="auto">
          <a:xfrm>
            <a:off x="914400" y="1484313"/>
            <a:ext cx="7086600" cy="2554287"/>
          </a:xfrm>
          <a:prstGeom prst="rect">
            <a:avLst/>
          </a:prstGeom>
          <a:noFill/>
          <a:ln w="9525">
            <a:noFill/>
            <a:miter lim="800000"/>
            <a:headEnd/>
            <a:tailEnd/>
          </a:ln>
        </p:spPr>
        <p:txBody>
          <a:bodyPr>
            <a:spAutoFit/>
          </a:bodyPr>
          <a:lstStyle/>
          <a:p>
            <a:pPr algn="ctr"/>
            <a:r>
              <a:rPr lang="en-US" sz="4000">
                <a:latin typeface="Garamond" pitchFamily="18" charset="0"/>
                <a:ea typeface="Geneva"/>
                <a:cs typeface="Geneva"/>
              </a:rPr>
              <a:t>What is NOT Covered </a:t>
            </a:r>
          </a:p>
          <a:p>
            <a:pPr algn="ctr"/>
            <a:r>
              <a:rPr lang="en-US" sz="4000">
                <a:latin typeface="Garamond" pitchFamily="18" charset="0"/>
                <a:ea typeface="Geneva"/>
                <a:cs typeface="Geneva"/>
              </a:rPr>
              <a:t>by the </a:t>
            </a:r>
          </a:p>
          <a:p>
            <a:pPr algn="ctr"/>
            <a:r>
              <a:rPr lang="en-US" sz="4000">
                <a:latin typeface="Garamond" pitchFamily="18" charset="0"/>
                <a:ea typeface="Geneva"/>
                <a:cs typeface="Geneva"/>
              </a:rPr>
              <a:t>2010 Arizona English Language Arts Standards</a:t>
            </a:r>
          </a:p>
        </p:txBody>
      </p:sp>
      <p:sp>
        <p:nvSpPr>
          <p:cNvPr id="70658" name="Slide Number Placeholder 2"/>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A947ED-A06D-48FD-BEBD-B946FF6A1EAF}" type="slidenum">
              <a:rPr lang="en-US"/>
              <a:pPr fontAlgn="base">
                <a:spcBef>
                  <a:spcPct val="0"/>
                </a:spcBef>
                <a:spcAft>
                  <a:spcPct val="0"/>
                </a:spcAft>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Content Placeholder 1"/>
          <p:cNvSpPr>
            <a:spLocks noGrp="1"/>
          </p:cNvSpPr>
          <p:nvPr>
            <p:ph sz="quarter" idx="13"/>
          </p:nvPr>
        </p:nvSpPr>
        <p:spPr>
          <a:xfrm>
            <a:off x="152400" y="1438275"/>
            <a:ext cx="8915400" cy="5038725"/>
          </a:xfrm>
        </p:spPr>
        <p:txBody>
          <a:bodyPr/>
          <a:lstStyle/>
          <a:p>
            <a:pPr marL="0" indent="0" algn="l" eaLnBrk="1" fontAlgn="auto" hangingPunct="1">
              <a:spcBef>
                <a:spcPct val="0"/>
              </a:spcBef>
              <a:buFontTx/>
              <a:buAutoNum type="arabicPeriod"/>
              <a:defRPr/>
            </a:pPr>
            <a:r>
              <a:rPr lang="en-US" dirty="0" smtClean="0">
                <a:solidFill>
                  <a:srgbClr val="0000FF"/>
                </a:solidFill>
                <a:ea typeface="Geneva" charset="0"/>
                <a:cs typeface="Geneva" charset="0"/>
              </a:rPr>
              <a:t>The Standards define what all students are expected to know and be able to do</a:t>
            </a:r>
            <a:r>
              <a:rPr lang="en-US" dirty="0" smtClean="0">
                <a:solidFill>
                  <a:srgbClr val="00B0F0"/>
                </a:solidFill>
                <a:ea typeface="Geneva" charset="0"/>
                <a:cs typeface="Geneva" charset="0"/>
              </a:rPr>
              <a:t>, </a:t>
            </a:r>
            <a:r>
              <a:rPr lang="en-US" dirty="0" smtClean="0">
                <a:solidFill>
                  <a:srgbClr val="FF0000"/>
                </a:solidFill>
                <a:ea typeface="Geneva" charset="0"/>
                <a:cs typeface="Geneva" charset="0"/>
              </a:rPr>
              <a:t>not</a:t>
            </a:r>
            <a:r>
              <a:rPr lang="en-US" dirty="0" smtClean="0">
                <a:ea typeface="Geneva" charset="0"/>
                <a:cs typeface="Geneva" charset="0"/>
              </a:rPr>
              <a:t> 	how teachers should teach. </a:t>
            </a:r>
          </a:p>
          <a:p>
            <a:pPr marL="0" indent="0" algn="l" eaLnBrk="1" fontAlgn="auto" hangingPunct="1">
              <a:spcBef>
                <a:spcPct val="0"/>
              </a:spcBef>
              <a:buFontTx/>
              <a:buAutoNum type="arabicPeriod"/>
              <a:defRPr/>
            </a:pPr>
            <a:endParaRPr lang="en-US" dirty="0" smtClean="0">
              <a:ea typeface="Geneva" charset="0"/>
              <a:cs typeface="Geneva" charset="0"/>
            </a:endParaRPr>
          </a:p>
          <a:p>
            <a:pPr marL="0" indent="0" algn="l" eaLnBrk="1" fontAlgn="auto" hangingPunct="1">
              <a:spcBef>
                <a:spcPct val="0"/>
              </a:spcBef>
              <a:buFontTx/>
              <a:buAutoNum type="arabicPeriod"/>
              <a:defRPr/>
            </a:pPr>
            <a:r>
              <a:rPr lang="en-US" dirty="0" smtClean="0">
                <a:solidFill>
                  <a:srgbClr val="0000FF"/>
                </a:solidFill>
                <a:ea typeface="Geneva" charset="0"/>
                <a:cs typeface="Geneva" charset="0"/>
              </a:rPr>
              <a:t>Standards focus on what is most essential</a:t>
            </a:r>
            <a:r>
              <a:rPr lang="en-US" dirty="0" smtClean="0">
                <a:ea typeface="Geneva" charset="0"/>
                <a:cs typeface="Geneva" charset="0"/>
              </a:rPr>
              <a:t>, they do </a:t>
            </a:r>
            <a:r>
              <a:rPr lang="en-US" dirty="0" smtClean="0">
                <a:solidFill>
                  <a:srgbClr val="FF0000"/>
                </a:solidFill>
                <a:ea typeface="Geneva" charset="0"/>
                <a:cs typeface="Geneva" charset="0"/>
              </a:rPr>
              <a:t>not </a:t>
            </a:r>
            <a:r>
              <a:rPr lang="en-US" dirty="0" smtClean="0">
                <a:ea typeface="Geneva" charset="0"/>
                <a:cs typeface="Geneva" charset="0"/>
              </a:rPr>
              <a:t>describe all that can or 	should be taught.</a:t>
            </a:r>
          </a:p>
          <a:p>
            <a:pPr marL="0" indent="0" algn="l" eaLnBrk="1" fontAlgn="auto" hangingPunct="1">
              <a:spcBef>
                <a:spcPct val="0"/>
              </a:spcBef>
              <a:buFontTx/>
              <a:buAutoNum type="arabicPeriod"/>
              <a:defRPr/>
            </a:pPr>
            <a:endParaRPr lang="en-US" dirty="0" smtClean="0">
              <a:ea typeface="Geneva" charset="0"/>
              <a:cs typeface="Geneva" charset="0"/>
            </a:endParaRPr>
          </a:p>
          <a:p>
            <a:pPr marL="0" indent="0" algn="l" eaLnBrk="1" fontAlgn="auto" hangingPunct="1">
              <a:spcBef>
                <a:spcPct val="0"/>
              </a:spcBef>
              <a:buFontTx/>
              <a:buAutoNum type="arabicPeriod"/>
              <a:defRPr/>
            </a:pPr>
            <a:r>
              <a:rPr lang="en-US" dirty="0" smtClean="0">
                <a:ea typeface="Geneva" charset="0"/>
                <a:cs typeface="Geneva" charset="0"/>
              </a:rPr>
              <a:t>The Standards do </a:t>
            </a:r>
            <a:r>
              <a:rPr lang="en-US" dirty="0" smtClean="0">
                <a:solidFill>
                  <a:srgbClr val="FF0000"/>
                </a:solidFill>
                <a:ea typeface="Geneva" charset="0"/>
                <a:cs typeface="Geneva" charset="0"/>
              </a:rPr>
              <a:t>not</a:t>
            </a:r>
            <a:r>
              <a:rPr lang="en-US" dirty="0" smtClean="0">
                <a:ea typeface="Geneva" charset="0"/>
                <a:cs typeface="Geneva" charset="0"/>
              </a:rPr>
              <a:t> define the nature of advanced work for students.</a:t>
            </a:r>
          </a:p>
          <a:p>
            <a:pPr marL="0" indent="0" algn="l" eaLnBrk="1" fontAlgn="auto" hangingPunct="1">
              <a:spcBef>
                <a:spcPct val="0"/>
              </a:spcBef>
              <a:buFontTx/>
              <a:buAutoNum type="arabicPeriod"/>
              <a:defRPr/>
            </a:pPr>
            <a:endParaRPr lang="en-US" dirty="0" smtClean="0">
              <a:ea typeface="Geneva" charset="0"/>
              <a:cs typeface="Geneva" charset="0"/>
            </a:endParaRPr>
          </a:p>
          <a:p>
            <a:pPr marL="0" indent="0" algn="l" eaLnBrk="1" fontAlgn="auto" hangingPunct="1">
              <a:spcBef>
                <a:spcPct val="0"/>
              </a:spcBef>
              <a:buFontTx/>
              <a:buAutoNum type="arabicPeriod"/>
              <a:defRPr/>
            </a:pPr>
            <a:r>
              <a:rPr lang="en-US" dirty="0" smtClean="0">
                <a:solidFill>
                  <a:srgbClr val="0000FF"/>
                </a:solidFill>
                <a:ea typeface="Geneva" charset="0"/>
                <a:cs typeface="Geneva" charset="0"/>
              </a:rPr>
              <a:t>The Standards set grade-specific standards </a:t>
            </a:r>
            <a:r>
              <a:rPr lang="en-US" dirty="0" smtClean="0">
                <a:ea typeface="Geneva" charset="0"/>
                <a:cs typeface="Geneva" charset="0"/>
              </a:rPr>
              <a:t>but do </a:t>
            </a:r>
            <a:r>
              <a:rPr lang="en-US" dirty="0" smtClean="0">
                <a:solidFill>
                  <a:srgbClr val="FF0000"/>
                </a:solidFill>
                <a:ea typeface="Geneva" charset="0"/>
                <a:cs typeface="Geneva" charset="0"/>
              </a:rPr>
              <a:t>not</a:t>
            </a:r>
            <a:r>
              <a:rPr lang="en-US" dirty="0" smtClean="0">
                <a:ea typeface="Geneva" charset="0"/>
                <a:cs typeface="Geneva" charset="0"/>
              </a:rPr>
              <a:t> define the intervention 	methods or materials. </a:t>
            </a:r>
          </a:p>
          <a:p>
            <a:pPr marL="0" indent="0" algn="l" eaLnBrk="1" fontAlgn="auto" hangingPunct="1">
              <a:spcBef>
                <a:spcPct val="0"/>
              </a:spcBef>
              <a:buFontTx/>
              <a:buAutoNum type="arabicPeriod"/>
              <a:defRPr/>
            </a:pPr>
            <a:endParaRPr lang="en-US" dirty="0" smtClean="0">
              <a:ea typeface="Geneva" charset="0"/>
              <a:cs typeface="Geneva" charset="0"/>
            </a:endParaRPr>
          </a:p>
          <a:p>
            <a:pPr marL="0" indent="0" algn="l" eaLnBrk="1" fontAlgn="auto" hangingPunct="1">
              <a:spcBef>
                <a:spcPct val="0"/>
              </a:spcBef>
              <a:buFontTx/>
              <a:buAutoNum type="arabicPeriod"/>
              <a:defRPr/>
            </a:pPr>
            <a:r>
              <a:rPr lang="en-US" dirty="0" smtClean="0">
                <a:ea typeface="Geneva" charset="0"/>
                <a:cs typeface="Geneva" charset="0"/>
              </a:rPr>
              <a:t>Standards do </a:t>
            </a:r>
            <a:r>
              <a:rPr lang="en-US" dirty="0" smtClean="0">
                <a:solidFill>
                  <a:srgbClr val="FF0000"/>
                </a:solidFill>
                <a:ea typeface="Geneva" charset="0"/>
                <a:cs typeface="Geneva" charset="0"/>
              </a:rPr>
              <a:t>not</a:t>
            </a:r>
            <a:r>
              <a:rPr lang="en-US" dirty="0" smtClean="0">
                <a:ea typeface="Geneva" charset="0"/>
                <a:cs typeface="Geneva" charset="0"/>
              </a:rPr>
              <a:t> define the full range of supports appropriate for English 	language learners and for students with special needs.</a:t>
            </a:r>
          </a:p>
          <a:p>
            <a:pPr marL="0" indent="0" algn="l" eaLnBrk="1" fontAlgn="auto" hangingPunct="1">
              <a:spcBef>
                <a:spcPct val="0"/>
              </a:spcBef>
              <a:buFontTx/>
              <a:buAutoNum type="arabicPeriod"/>
              <a:defRPr/>
            </a:pPr>
            <a:endParaRPr lang="en-US" dirty="0" smtClean="0">
              <a:ea typeface="Geneva" charset="0"/>
              <a:cs typeface="Geneva" charset="0"/>
            </a:endParaRPr>
          </a:p>
          <a:p>
            <a:pPr marL="0" indent="0" algn="l" eaLnBrk="1" fontAlgn="auto" hangingPunct="1">
              <a:spcBef>
                <a:spcPct val="0"/>
              </a:spcBef>
              <a:buFontTx/>
              <a:buAutoNum type="arabicPeriod"/>
              <a:defRPr/>
            </a:pPr>
            <a:r>
              <a:rPr lang="en-US" dirty="0" smtClean="0">
                <a:ea typeface="Geneva" charset="0"/>
                <a:cs typeface="Geneva" charset="0"/>
              </a:rPr>
              <a:t>While the ELA and content area literacy components described are critical to 	college and career readiness, they do </a:t>
            </a:r>
            <a:r>
              <a:rPr lang="en-US" dirty="0" smtClean="0">
                <a:solidFill>
                  <a:srgbClr val="FF0000"/>
                </a:solidFill>
                <a:ea typeface="Geneva" charset="0"/>
                <a:cs typeface="Geneva" charset="0"/>
              </a:rPr>
              <a:t>not </a:t>
            </a:r>
            <a:r>
              <a:rPr lang="en-US" dirty="0" smtClean="0">
                <a:ea typeface="Geneva" charset="0"/>
                <a:cs typeface="Geneva" charset="0"/>
              </a:rPr>
              <a:t>define the whole of such readiness.</a:t>
            </a:r>
          </a:p>
        </p:txBody>
      </p:sp>
      <p:sp>
        <p:nvSpPr>
          <p:cNvPr id="47107" name="Title 2"/>
          <p:cNvSpPr>
            <a:spLocks noGrp="1"/>
          </p:cNvSpPr>
          <p:nvPr>
            <p:ph type="title"/>
          </p:nvPr>
        </p:nvSpPr>
        <p:spPr>
          <a:xfrm>
            <a:off x="0" y="0"/>
            <a:ext cx="6096000" cy="1371600"/>
          </a:xfrm>
          <a:ln>
            <a:noFill/>
          </a:ln>
        </p:spPr>
        <p:txBody>
          <a:bodyPr>
            <a:noAutofit/>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 Activity 1:  Handout</a:t>
            </a:r>
            <a:br>
              <a:rPr lang="en-US" sz="2800" dirty="0" smtClean="0">
                <a:solidFill>
                  <a:schemeClr val="bg1">
                    <a:lumMod val="75000"/>
                    <a:lumOff val="25000"/>
                  </a:schemeClr>
                </a:solidFill>
                <a:ea typeface="Geneva" charset="0"/>
                <a:cs typeface="Geneva" charset="0"/>
              </a:rPr>
            </a:br>
            <a:r>
              <a:rPr lang="en-US" sz="2800" dirty="0" smtClean="0">
                <a:solidFill>
                  <a:schemeClr val="bg1">
                    <a:lumMod val="75000"/>
                    <a:lumOff val="25000"/>
                  </a:schemeClr>
                </a:solidFill>
                <a:ea typeface="Geneva" charset="0"/>
                <a:cs typeface="Geneva" charset="0"/>
              </a:rPr>
              <a:t> What is not covered by the standards?</a:t>
            </a:r>
          </a:p>
        </p:txBody>
      </p:sp>
      <p:sp>
        <p:nvSpPr>
          <p:cNvPr id="71683" name="Slide Number Placeholder 3"/>
          <p:cNvSpPr>
            <a:spLocks noGrp="1"/>
          </p:cNvSpPr>
          <p:nvPr>
            <p:ph type="sldNum" sz="quarter" idx="16"/>
          </p:nvPr>
        </p:nvSpPr>
        <p:spPr bwMode="auto">
          <a:xfrm>
            <a:off x="69342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68F71F92-9F34-47CE-9A9C-CB2EEA61F432}" type="slidenum">
              <a:rPr lang="en-US"/>
              <a:pPr fontAlgn="base">
                <a:spcBef>
                  <a:spcPct val="0"/>
                </a:spcBef>
                <a:spcAft>
                  <a:spcPct val="0"/>
                </a:spcAft>
                <a:defRPr/>
              </a:pPr>
              <a:t>29</a:t>
            </a:fld>
            <a:endParaRPr lang="en-US"/>
          </a:p>
        </p:txBody>
      </p:sp>
      <p:pic>
        <p:nvPicPr>
          <p:cNvPr id="178180" name="Picture 2" descr="C:\Users\brapier\AppData\Local\Microsoft\Windows\Temporary Internet Files\Content.IE5\W0VCK8IK\MP900422591[1].jpg"/>
          <p:cNvPicPr>
            <a:picLocks noChangeAspect="1" noChangeArrowheads="1"/>
          </p:cNvPicPr>
          <p:nvPr/>
        </p:nvPicPr>
        <p:blipFill>
          <a:blip r:embed="rId3"/>
          <a:srcRect/>
          <a:stretch>
            <a:fillRect/>
          </a:stretch>
        </p:blipFill>
        <p:spPr bwMode="auto">
          <a:xfrm>
            <a:off x="6096000" y="0"/>
            <a:ext cx="3048000" cy="1371600"/>
          </a:xfrm>
          <a:prstGeom prst="rect">
            <a:avLst/>
          </a:prstGeom>
          <a:noFill/>
          <a:ln w="9525">
            <a:noFill/>
            <a:miter lim="800000"/>
            <a:headEnd/>
            <a:tailEnd/>
          </a:ln>
        </p:spPr>
      </p:pic>
      <p:sp>
        <p:nvSpPr>
          <p:cNvPr id="6" name="Date Placeholder 5"/>
          <p:cNvSpPr>
            <a:spLocks noGrp="1"/>
          </p:cNvSpPr>
          <p:nvPr>
            <p:ph type="dt" sz="quarter" idx="14"/>
          </p:nvPr>
        </p:nvSpPr>
        <p:spPr/>
        <p:txBody>
          <a:bodyPr/>
          <a:lstStyle/>
          <a:p>
            <a:pPr>
              <a:defRPr/>
            </a:pPr>
            <a:endParaRPr lang="en-US"/>
          </a:p>
        </p:txBody>
      </p:sp>
    </p:spTree>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5" name="Picture 6" descr="C:\Users\brapier\AppData\Local\Microsoft\Windows\Temporary Internet Files\Content.IE5\L2ERFC9S\MC900439517[1].jpg"/>
          <p:cNvPicPr>
            <a:picLocks noGrp="1" noChangeAspect="1" noChangeArrowheads="1"/>
          </p:cNvPicPr>
          <p:nvPr>
            <p:ph sz="quarter" idx="13"/>
          </p:nvPr>
        </p:nvPicPr>
        <p:blipFill>
          <a:blip r:embed="rId3"/>
          <a:srcRect/>
          <a:stretch>
            <a:fillRect/>
          </a:stretch>
        </p:blipFill>
        <p:spPr bwMode="auto">
          <a:xfrm>
            <a:off x="1447800" y="0"/>
            <a:ext cx="6400800" cy="990600"/>
          </a:xfrm>
        </p:spPr>
      </p:pic>
      <p:sp>
        <p:nvSpPr>
          <p:cNvPr id="4" name="Title 3"/>
          <p:cNvSpPr>
            <a:spLocks noGrp="1"/>
          </p:cNvSpPr>
          <p:nvPr>
            <p:ph type="title"/>
          </p:nvPr>
        </p:nvSpPr>
        <p:spPr>
          <a:xfrm>
            <a:off x="39688" y="990600"/>
            <a:ext cx="9112250" cy="8382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mj-ea"/>
              </a:rPr>
              <a:t>Content Overview: the “Notebook”</a:t>
            </a:r>
            <a:endParaRPr lang="en-US" sz="3200" dirty="0">
              <a:solidFill>
                <a:schemeClr val="bg1">
                  <a:lumMod val="75000"/>
                  <a:lumOff val="25000"/>
                </a:schemeClr>
              </a:solidFill>
              <a:ea typeface="+mj-ea"/>
            </a:endParaRPr>
          </a:p>
        </p:txBody>
      </p:sp>
      <p:sp>
        <p:nvSpPr>
          <p:cNvPr id="26627" name="Rectangle 6"/>
          <p:cNvSpPr>
            <a:spLocks noChangeArrowheads="1"/>
          </p:cNvSpPr>
          <p:nvPr/>
        </p:nvSpPr>
        <p:spPr bwMode="auto">
          <a:xfrm>
            <a:off x="381000" y="1905000"/>
            <a:ext cx="8229600" cy="4278313"/>
          </a:xfrm>
          <a:prstGeom prst="rect">
            <a:avLst/>
          </a:prstGeom>
          <a:noFill/>
          <a:ln w="9525">
            <a:noFill/>
            <a:miter lim="800000"/>
            <a:headEnd/>
            <a:tailEnd/>
          </a:ln>
        </p:spPr>
        <p:txBody>
          <a:bodyPr>
            <a:spAutoFit/>
          </a:bodyPr>
          <a:lstStyle/>
          <a:p>
            <a:r>
              <a:rPr lang="en-US" sz="2800">
                <a:latin typeface="Garamond" pitchFamily="18" charset="0"/>
                <a:ea typeface="Geneva"/>
                <a:cs typeface="Geneva"/>
              </a:rPr>
              <a:t>Module 1:  Overview and Introduction </a:t>
            </a:r>
          </a:p>
          <a:p>
            <a:endParaRPr lang="en-US" sz="1600">
              <a:latin typeface="Garamond" pitchFamily="18" charset="0"/>
              <a:ea typeface="Geneva"/>
              <a:cs typeface="Geneva"/>
            </a:endParaRPr>
          </a:p>
          <a:p>
            <a:r>
              <a:rPr lang="en-US" sz="2800">
                <a:latin typeface="Garamond" pitchFamily="18" charset="0"/>
                <a:ea typeface="Geneva"/>
                <a:cs typeface="Geneva"/>
              </a:rPr>
              <a:t>Module 2:  Making Sense of the Appendices and the 	       Alignment Document</a:t>
            </a:r>
          </a:p>
          <a:p>
            <a:endParaRPr lang="en-US" sz="1600">
              <a:latin typeface="Garamond" pitchFamily="18" charset="0"/>
              <a:ea typeface="Geneva"/>
              <a:cs typeface="Geneva"/>
            </a:endParaRPr>
          </a:p>
          <a:p>
            <a:r>
              <a:rPr lang="en-US" sz="2800">
                <a:latin typeface="Garamond" pitchFamily="18" charset="0"/>
                <a:ea typeface="Geneva"/>
                <a:cs typeface="Geneva"/>
              </a:rPr>
              <a:t>Module 3:  The Quest for Rigor</a:t>
            </a:r>
          </a:p>
          <a:p>
            <a:r>
              <a:rPr lang="en-US" sz="2800">
                <a:latin typeface="Garamond" pitchFamily="18" charset="0"/>
                <a:ea typeface="Geneva"/>
                <a:cs typeface="Geneva"/>
              </a:rPr>
              <a:t>		</a:t>
            </a:r>
          </a:p>
          <a:p>
            <a:r>
              <a:rPr lang="en-US" sz="2800">
                <a:latin typeface="Garamond" pitchFamily="18" charset="0"/>
                <a:ea typeface="Geneva"/>
                <a:cs typeface="Geneva"/>
              </a:rPr>
              <a:t>Module 4:  Deconstructing the Standards</a:t>
            </a:r>
          </a:p>
          <a:p>
            <a:endParaRPr lang="en-US" sz="1600">
              <a:latin typeface="Garamond" pitchFamily="18" charset="0"/>
              <a:ea typeface="Geneva"/>
              <a:cs typeface="Geneva"/>
            </a:endParaRPr>
          </a:p>
          <a:p>
            <a:r>
              <a:rPr lang="en-US" sz="2800">
                <a:latin typeface="Garamond" pitchFamily="18" charset="0"/>
                <a:ea typeface="Geneva"/>
                <a:cs typeface="Geneva"/>
              </a:rPr>
              <a:t>Module 5:  Assessment and Content Frameworks  				</a:t>
            </a:r>
          </a:p>
        </p:txBody>
      </p:sp>
      <p:sp>
        <p:nvSpPr>
          <p:cNvPr id="26628" name="Slide Number Placeholder 4"/>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422340-5F3C-4038-8AAA-DD1077211508}" type="slidenum">
              <a:rPr lang="en-US"/>
              <a:pPr fontAlgn="base">
                <a:spcBef>
                  <a:spcPct val="0"/>
                </a:spcBef>
                <a:spcAft>
                  <a:spcPct val="0"/>
                </a:spcAft>
                <a:defRPr/>
              </a:pPr>
              <a:t>3</a:t>
            </a:fld>
            <a:endParaRPr lang="en-US"/>
          </a:p>
        </p:txBody>
      </p:sp>
      <p:sp>
        <p:nvSpPr>
          <p:cNvPr id="8" name="Date Placeholder 7"/>
          <p:cNvSpPr>
            <a:spLocks noGrp="1"/>
          </p:cNvSpPr>
          <p:nvPr>
            <p:ph type="dt" sz="quarter" idx="14"/>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Slide Number Placeholder 1"/>
          <p:cNvSpPr>
            <a:spLocks noGrp="1"/>
          </p:cNvSpPr>
          <p:nvPr>
            <p:ph type="sldNum" sz="quarter" idx="4294967295"/>
          </p:nvPr>
        </p:nvSpPr>
        <p:spPr bwMode="auto">
          <a:xfrm>
            <a:off x="76200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EBB545A6-B4A9-448D-92C4-A290FE5CEFE8}" type="slidenum">
              <a:rPr lang="en-US"/>
              <a:pPr fontAlgn="base">
                <a:spcBef>
                  <a:spcPct val="0"/>
                </a:spcBef>
                <a:spcAft>
                  <a:spcPct val="0"/>
                </a:spcAft>
                <a:defRPr/>
              </a:pPr>
              <a:t>30</a:t>
            </a:fld>
            <a:endParaRPr lang="en-US"/>
          </a:p>
        </p:txBody>
      </p:sp>
      <p:sp>
        <p:nvSpPr>
          <p:cNvPr id="48131" name="Title 4"/>
          <p:cNvSpPr>
            <a:spLocks noGrp="1"/>
          </p:cNvSpPr>
          <p:nvPr>
            <p:ph type="title" idx="4294967295"/>
          </p:nvPr>
        </p:nvSpPr>
        <p:spPr>
          <a:xfrm>
            <a:off x="1905000" y="838200"/>
            <a:ext cx="5410200" cy="5403850"/>
          </a:xfrm>
          <a:solidFill>
            <a:schemeClr val="tx2">
              <a:lumMod val="40000"/>
              <a:lumOff val="60000"/>
            </a:schemeClr>
          </a:solidFill>
        </p:spPr>
        <p:txBody>
          <a:bodyPr>
            <a:normAutofit fontScale="90000"/>
          </a:bodyPr>
          <a:lstStyle/>
          <a:p>
            <a:pPr eaLnBrk="1" fontAlgn="auto" hangingPunct="1">
              <a:spcAft>
                <a:spcPts val="0"/>
              </a:spcAft>
              <a:defRPr/>
            </a:pPr>
            <a:r>
              <a:rPr lang="en-US" sz="4800" dirty="0" smtClean="0">
                <a:solidFill>
                  <a:schemeClr val="bg1">
                    <a:lumMod val="75000"/>
                    <a:lumOff val="25000"/>
                  </a:schemeClr>
                </a:solidFill>
                <a:ea typeface="Geneva" charset="0"/>
                <a:cs typeface="Geneva" charset="0"/>
              </a:rPr>
              <a:t/>
            </a:r>
            <a:br>
              <a:rPr lang="en-US" sz="4800" dirty="0" smtClean="0">
                <a:solidFill>
                  <a:schemeClr val="bg1">
                    <a:lumMod val="75000"/>
                    <a:lumOff val="25000"/>
                  </a:schemeClr>
                </a:solidFill>
                <a:ea typeface="Geneva" charset="0"/>
                <a:cs typeface="Geneva" charset="0"/>
              </a:rPr>
            </a:br>
            <a:r>
              <a:rPr lang="en-US" sz="4800" dirty="0">
                <a:solidFill>
                  <a:schemeClr val="bg1">
                    <a:lumMod val="75000"/>
                    <a:lumOff val="25000"/>
                  </a:schemeClr>
                </a:solidFill>
                <a:ea typeface="Geneva" charset="0"/>
                <a:cs typeface="Geneva" charset="0"/>
              </a:rPr>
              <a:t/>
            </a:r>
            <a:br>
              <a:rPr lang="en-US" sz="4800" dirty="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
            </a:r>
            <a:br>
              <a:rPr lang="en-US" sz="4800" dirty="0" smtClean="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What are the characteristics </a:t>
            </a:r>
            <a:br>
              <a:rPr lang="en-US" sz="4800" dirty="0" smtClean="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of students who are</a:t>
            </a:r>
            <a:br>
              <a:rPr lang="en-US" sz="4800" dirty="0" smtClean="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college and career ready?</a:t>
            </a:r>
            <a:br>
              <a:rPr lang="en-US" sz="4800" dirty="0" smtClean="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
            </a:r>
            <a:br>
              <a:rPr lang="en-US" sz="4800" dirty="0" smtClean="0">
                <a:solidFill>
                  <a:schemeClr val="bg1">
                    <a:lumMod val="75000"/>
                    <a:lumOff val="25000"/>
                  </a:schemeClr>
                </a:solidFill>
                <a:ea typeface="Geneva" charset="0"/>
                <a:cs typeface="Geneva" charset="0"/>
              </a:rPr>
            </a:br>
            <a:r>
              <a:rPr lang="en-US" sz="4800" dirty="0" smtClean="0">
                <a:solidFill>
                  <a:schemeClr val="bg1">
                    <a:lumMod val="75000"/>
                    <a:lumOff val="25000"/>
                  </a:schemeClr>
                </a:solidFill>
                <a:ea typeface="Geneva" charset="0"/>
                <a:cs typeface="Geneva" charset="0"/>
              </a:rPr>
              <a:t/>
            </a:r>
            <a:br>
              <a:rPr lang="en-US" sz="4800" dirty="0" smtClean="0">
                <a:solidFill>
                  <a:schemeClr val="bg1">
                    <a:lumMod val="75000"/>
                    <a:lumOff val="25000"/>
                  </a:schemeClr>
                </a:solidFill>
                <a:ea typeface="Geneva" charset="0"/>
                <a:cs typeface="Geneva" charset="0"/>
              </a:rPr>
            </a:br>
            <a:endParaRPr lang="en-US" sz="4800" dirty="0" smtClean="0">
              <a:solidFill>
                <a:schemeClr val="bg1">
                  <a:lumMod val="75000"/>
                  <a:lumOff val="25000"/>
                </a:schemeClr>
              </a:solidFill>
              <a:ea typeface="Geneva" charset="0"/>
              <a:cs typeface="Geneva" charset="0"/>
            </a:endParaRPr>
          </a:p>
        </p:txBody>
      </p:sp>
      <p:pic>
        <p:nvPicPr>
          <p:cNvPr id="17411" name="Picture 2" descr="C:\Program Files (x86)\Microsoft Office\MEDIA\CAGCAT10\j0293844.wmf"/>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rot="1954354">
            <a:off x="7016764" y="4313782"/>
            <a:ext cx="1617663" cy="2265362"/>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a:xfrm>
            <a:off x="0" y="0"/>
            <a:ext cx="9144000" cy="1828800"/>
          </a:xfrm>
          <a:ln>
            <a:noFill/>
          </a:ln>
        </p:spPr>
        <p:txBody>
          <a:bodyPr>
            <a:noAutofit/>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Activity 2:  Handout</a:t>
            </a:r>
            <a:br>
              <a:rPr lang="en-US" sz="2800" dirty="0" smtClean="0">
                <a:solidFill>
                  <a:schemeClr val="bg1">
                    <a:lumMod val="75000"/>
                    <a:lumOff val="25000"/>
                  </a:schemeClr>
                </a:solidFill>
                <a:ea typeface="Geneva" charset="0"/>
                <a:cs typeface="Geneva" charset="0"/>
              </a:rPr>
            </a:br>
            <a:r>
              <a:rPr lang="en-US" sz="2800" dirty="0" smtClean="0">
                <a:solidFill>
                  <a:schemeClr val="bg1">
                    <a:lumMod val="75000"/>
                    <a:lumOff val="25000"/>
                  </a:schemeClr>
                </a:solidFill>
                <a:ea typeface="Geneva" charset="0"/>
                <a:cs typeface="Geneva" charset="0"/>
              </a:rPr>
              <a:t>What are characteristics of students who are college and/or career ready?</a:t>
            </a:r>
          </a:p>
        </p:txBody>
      </p:sp>
      <p:sp>
        <p:nvSpPr>
          <p:cNvPr id="49155" name="Content Placeholder 2"/>
          <p:cNvSpPr>
            <a:spLocks noGrp="1"/>
          </p:cNvSpPr>
          <p:nvPr>
            <p:ph idx="4294967295"/>
          </p:nvPr>
        </p:nvSpPr>
        <p:spPr>
          <a:xfrm>
            <a:off x="533400" y="1828800"/>
            <a:ext cx="8229600" cy="2895600"/>
          </a:xfrm>
        </p:spPr>
        <p:txBody>
          <a:bodyPr>
            <a:normAutofit lnSpcReduction="10000"/>
          </a:bodyPr>
          <a:lstStyle/>
          <a:p>
            <a:pPr marL="0" indent="0" algn="l" eaLnBrk="1" fontAlgn="auto" hangingPunct="1">
              <a:spcAft>
                <a:spcPts val="0"/>
              </a:spcAft>
              <a:defRPr/>
            </a:pPr>
            <a:r>
              <a:rPr lang="en-US" dirty="0" smtClean="0">
                <a:ea typeface="Geneva" charset="0"/>
                <a:cs typeface="Geneva" charset="0"/>
              </a:rPr>
              <a:t> </a:t>
            </a:r>
            <a:endParaRPr lang="en-US" sz="2800" dirty="0" smtClean="0">
              <a:ea typeface="Geneva" charset="0"/>
              <a:cs typeface="Geneva" charset="0"/>
            </a:endParaRPr>
          </a:p>
          <a:p>
            <a:pPr marL="0" indent="0" algn="l" eaLnBrk="1" fontAlgn="auto" hangingPunct="1">
              <a:spcBef>
                <a:spcPct val="0"/>
              </a:spcBef>
              <a:buFontTx/>
              <a:buChar char="•"/>
              <a:defRPr/>
            </a:pPr>
            <a:r>
              <a:rPr lang="en-US" sz="2800" dirty="0" smtClean="0">
                <a:ea typeface="Geneva" charset="0"/>
                <a:cs typeface="Geneva" charset="0"/>
              </a:rPr>
              <a:t>List on your handout the characteristics of students who are college and career ready.</a:t>
            </a:r>
          </a:p>
          <a:p>
            <a:pPr marL="0" indent="0" algn="l" eaLnBrk="1" fontAlgn="auto" hangingPunct="1">
              <a:spcBef>
                <a:spcPct val="0"/>
              </a:spcBef>
              <a:defRPr/>
            </a:pPr>
            <a:endParaRPr lang="en-US" sz="2800" dirty="0" smtClean="0">
              <a:ea typeface="Geneva" charset="0"/>
              <a:cs typeface="Geneva" charset="0"/>
            </a:endParaRPr>
          </a:p>
          <a:p>
            <a:pPr marL="0" indent="0" algn="l" eaLnBrk="1" fontAlgn="auto" hangingPunct="1">
              <a:spcBef>
                <a:spcPct val="0"/>
              </a:spcBef>
              <a:buFontTx/>
              <a:buChar char="•"/>
              <a:defRPr/>
            </a:pPr>
            <a:r>
              <a:rPr lang="en-US" sz="2800" dirty="0" smtClean="0">
                <a:ea typeface="Geneva" charset="0"/>
                <a:cs typeface="Geneva" charset="0"/>
              </a:rPr>
              <a:t>Share at your table.  Look for commonalities.  </a:t>
            </a:r>
          </a:p>
          <a:p>
            <a:pPr marL="0" indent="0" algn="l" eaLnBrk="1" fontAlgn="auto" hangingPunct="1">
              <a:spcBef>
                <a:spcPct val="0"/>
              </a:spcBef>
              <a:buFontTx/>
              <a:buChar char="•"/>
              <a:defRPr/>
            </a:pPr>
            <a:endParaRPr lang="en-US" sz="2800" dirty="0" smtClean="0">
              <a:ea typeface="Geneva" charset="0"/>
              <a:cs typeface="Geneva" charset="0"/>
            </a:endParaRPr>
          </a:p>
          <a:p>
            <a:pPr marL="0" indent="0" algn="l" eaLnBrk="1" fontAlgn="auto" hangingPunct="1">
              <a:spcBef>
                <a:spcPct val="0"/>
              </a:spcBef>
              <a:buFontTx/>
              <a:buChar char="•"/>
              <a:defRPr/>
            </a:pPr>
            <a:r>
              <a:rPr lang="en-US" sz="2800" dirty="0" smtClean="0">
                <a:ea typeface="Geneva" charset="0"/>
                <a:cs typeface="Geneva" charset="0"/>
              </a:rPr>
              <a:t>Be ready to share with the entire group.</a:t>
            </a:r>
          </a:p>
        </p:txBody>
      </p:sp>
      <p:pic>
        <p:nvPicPr>
          <p:cNvPr id="182275" name="Picture 2" descr="C:\Users\brapier\AppData\Local\Microsoft\Windows\Temporary Internet Files\Content.IE5\1NL92OSA\MP900439500[1].jpg"/>
          <p:cNvPicPr>
            <a:picLocks noChangeAspect="1" noChangeArrowheads="1"/>
          </p:cNvPicPr>
          <p:nvPr/>
        </p:nvPicPr>
        <p:blipFill>
          <a:blip r:embed="rId3"/>
          <a:srcRect/>
          <a:stretch>
            <a:fillRect/>
          </a:stretch>
        </p:blipFill>
        <p:spPr bwMode="auto">
          <a:xfrm>
            <a:off x="5638800" y="4694238"/>
            <a:ext cx="2895600" cy="1981200"/>
          </a:xfrm>
          <a:prstGeom prst="rect">
            <a:avLst/>
          </a:prstGeom>
          <a:noFill/>
          <a:ln w="9525">
            <a:noFill/>
            <a:miter lim="800000"/>
            <a:headEnd/>
            <a:tailEnd/>
          </a:ln>
        </p:spPr>
      </p:pic>
      <p:sp>
        <p:nvSpPr>
          <p:cNvPr id="75780" name="Slide Number Placeholder 4"/>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66F4FF-98C3-4D1B-8DD2-3B816268F83F}" type="slidenum">
              <a:rPr lang="en-US"/>
              <a:pPr fontAlgn="base">
                <a:spcBef>
                  <a:spcPct val="0"/>
                </a:spcBef>
                <a:spcAft>
                  <a:spcPct val="0"/>
                </a:spcAft>
                <a:defRPr/>
              </a:pPr>
              <a:t>31</a:t>
            </a:fld>
            <a:endParaRPr lang="en-US"/>
          </a:p>
        </p:txBody>
      </p:sp>
      <p:sp>
        <p:nvSpPr>
          <p:cNvPr id="6" name="Date Placeholder 5"/>
          <p:cNvSpPr>
            <a:spLocks noGrp="1"/>
          </p:cNvSpPr>
          <p:nvPr>
            <p:ph type="dt" sz="quarter" idx="10"/>
          </p:nvPr>
        </p:nvSpPr>
        <p:spPr/>
        <p:txBody>
          <a:bodyPr/>
          <a:lstStyle/>
          <a:p>
            <a:pPr>
              <a:defRPr/>
            </a:pPr>
            <a:endParaRPr lang="en-US"/>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AFBB9142-9020-43ED-B929-B5B9D23069AF}" type="slidenum">
              <a:rPr lang="en-US"/>
              <a:pPr>
                <a:defRPr/>
              </a:pPr>
              <a:t>32</a:t>
            </a:fld>
            <a:endParaRPr lang="en-US" dirty="0"/>
          </a:p>
        </p:txBody>
      </p:sp>
      <p:sp>
        <p:nvSpPr>
          <p:cNvPr id="50179" name="Title 1"/>
          <p:cNvSpPr>
            <a:spLocks noGrp="1"/>
          </p:cNvSpPr>
          <p:nvPr>
            <p:ph type="title" idx="4294967295"/>
          </p:nvPr>
        </p:nvSpPr>
        <p:spPr>
          <a:xfrm>
            <a:off x="0" y="0"/>
            <a:ext cx="6781800" cy="1371600"/>
          </a:xfrm>
          <a:ln>
            <a:noFill/>
          </a:ln>
        </p:spPr>
        <p:txBody>
          <a:bodyPr>
            <a:normAutofit fontScale="90000"/>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Characteristics of College </a:t>
            </a:r>
            <a:br>
              <a:rPr lang="en-US" sz="3200" dirty="0" smtClean="0">
                <a:solidFill>
                  <a:schemeClr val="bg1">
                    <a:lumMod val="75000"/>
                    <a:lumOff val="25000"/>
                  </a:schemeClr>
                </a:solidFill>
                <a:ea typeface="Geneva" charset="0"/>
                <a:cs typeface="Geneva" charset="0"/>
              </a:rPr>
            </a:br>
            <a:r>
              <a:rPr lang="en-US" sz="3200" dirty="0" smtClean="0">
                <a:solidFill>
                  <a:schemeClr val="bg1">
                    <a:lumMod val="75000"/>
                    <a:lumOff val="25000"/>
                  </a:schemeClr>
                </a:solidFill>
                <a:ea typeface="Geneva" charset="0"/>
                <a:cs typeface="Geneva" charset="0"/>
              </a:rPr>
              <a:t>and Career Ready Students </a:t>
            </a:r>
          </a:p>
        </p:txBody>
      </p:sp>
      <p:sp>
        <p:nvSpPr>
          <p:cNvPr id="50180" name="Content Placeholder 4"/>
          <p:cNvSpPr>
            <a:spLocks noGrp="1"/>
          </p:cNvSpPr>
          <p:nvPr>
            <p:ph idx="4294967295"/>
          </p:nvPr>
        </p:nvSpPr>
        <p:spPr>
          <a:xfrm>
            <a:off x="304800" y="1371600"/>
            <a:ext cx="9144000" cy="4953000"/>
          </a:xfrm>
        </p:spPr>
        <p:txBody>
          <a:bodyPr>
            <a:normAutofit fontScale="92500" lnSpcReduction="10000"/>
          </a:bodyPr>
          <a:lstStyle/>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Demonstrate independence and the ability to work collaboratively. </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Possess strong content knowledge.  </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Respond to the varying demands of audience, task and purpose.</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Comprehend as well as critique.</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Use evidence effectively to support ideas.</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Evaluate sources for credibility.</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Identify and understand bias.</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Utilize technology and digital media strategically and capably.</a:t>
            </a:r>
          </a:p>
          <a:p>
            <a:pPr marL="571500" lvl="1" indent="-457200" algn="l" eaLnBrk="1" fontAlgn="auto" hangingPunct="1">
              <a:spcBef>
                <a:spcPts val="600"/>
              </a:spcBef>
              <a:spcAft>
                <a:spcPts val="600"/>
              </a:spcAft>
              <a:buFont typeface="Arial" pitchFamily="34" charset="0"/>
              <a:buChar char="•"/>
              <a:defRPr/>
            </a:pPr>
            <a:r>
              <a:rPr lang="en-US" sz="2800" dirty="0" smtClean="0">
                <a:ea typeface="Geneva" charset="0"/>
                <a:cs typeface="Geneva" charset="0"/>
              </a:rPr>
              <a:t>Understand other perspectives and cultures.</a:t>
            </a:r>
          </a:p>
          <a:p>
            <a:pPr marL="1425575" lvl="3" indent="-287338" algn="l" eaLnBrk="1" fontAlgn="auto" hangingPunct="1">
              <a:spcBef>
                <a:spcPts val="600"/>
              </a:spcBef>
              <a:spcAft>
                <a:spcPts val="0"/>
              </a:spcAft>
              <a:buClr>
                <a:srgbClr val="E4A11B"/>
              </a:buClr>
              <a:defRPr/>
            </a:pPr>
            <a:endParaRPr lang="en-US" sz="2800" dirty="0" smtClean="0">
              <a:ea typeface="Geneva" charset="0"/>
              <a:cs typeface="Geneva" charset="0"/>
            </a:endParaRPr>
          </a:p>
          <a:p>
            <a:pPr marL="739775" lvl="2" indent="-287338" algn="l" eaLnBrk="1" fontAlgn="auto" hangingPunct="1">
              <a:spcBef>
                <a:spcPts val="600"/>
              </a:spcBef>
              <a:spcAft>
                <a:spcPts val="0"/>
              </a:spcAft>
              <a:buClr>
                <a:srgbClr val="E4A11B"/>
              </a:buClr>
              <a:buFont typeface="Wingdings" pitchFamily="2" charset="2"/>
              <a:buChar char="§"/>
              <a:defRPr/>
            </a:pPr>
            <a:endParaRPr lang="en-US" sz="2800" dirty="0" smtClean="0">
              <a:ea typeface="Geneva" charset="0"/>
              <a:cs typeface="Geneva" charset="0"/>
            </a:endParaRPr>
          </a:p>
          <a:p>
            <a:pPr marL="0" indent="0" eaLnBrk="1" fontAlgn="auto" hangingPunct="1">
              <a:spcAft>
                <a:spcPts val="0"/>
              </a:spcAft>
              <a:defRPr/>
            </a:pPr>
            <a:endParaRPr lang="en-US" dirty="0" smtClean="0">
              <a:ea typeface="Geneva" charset="0"/>
              <a:cs typeface="Geneva" charset="0"/>
            </a:endParaRPr>
          </a:p>
        </p:txBody>
      </p:sp>
      <p:pic>
        <p:nvPicPr>
          <p:cNvPr id="184324"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6781800" y="0"/>
            <a:ext cx="2362200"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Content Placeholder 1"/>
          <p:cNvSpPr>
            <a:spLocks noGrp="1"/>
          </p:cNvSpPr>
          <p:nvPr>
            <p:ph sz="quarter" idx="13"/>
          </p:nvPr>
        </p:nvSpPr>
        <p:spPr>
          <a:xfrm>
            <a:off x="381000" y="1752600"/>
            <a:ext cx="8229600" cy="3897313"/>
          </a:xfrm>
        </p:spPr>
        <p:txBody>
          <a:bodyPr/>
          <a:lstStyle/>
          <a:p>
            <a:pPr marL="0" indent="0" algn="l" eaLnBrk="1" fontAlgn="auto" hangingPunct="1">
              <a:spcAft>
                <a:spcPts val="0"/>
              </a:spcAft>
              <a:defRPr/>
            </a:pPr>
            <a:r>
              <a:rPr lang="en-US" sz="5400" dirty="0" smtClean="0">
                <a:ea typeface="Geneva" charset="0"/>
                <a:cs typeface="Geneva" charset="0"/>
              </a:rPr>
              <a:t>How to Read This Document</a:t>
            </a:r>
          </a:p>
        </p:txBody>
      </p:sp>
      <p:sp>
        <p:nvSpPr>
          <p:cNvPr id="79874" name="Slide Number Placeholder 3"/>
          <p:cNvSpPr>
            <a:spLocks noGrp="1"/>
          </p:cNvSpPr>
          <p:nvPr>
            <p:ph type="sldNum" sz="quarter" idx="16"/>
          </p:nvPr>
        </p:nvSpPr>
        <p:spPr bwMode="auto">
          <a:xfrm>
            <a:off x="69342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3FB107E-A573-4026-A7B6-CC68BAA0D389}" type="slidenum">
              <a:rPr lang="en-US"/>
              <a:pPr fontAlgn="base">
                <a:spcBef>
                  <a:spcPct val="0"/>
                </a:spcBef>
                <a:spcAft>
                  <a:spcPct val="0"/>
                </a:spcAft>
                <a:defRPr/>
              </a:pPr>
              <a:t>33</a:t>
            </a:fld>
            <a:endParaRPr lang="en-US"/>
          </a:p>
        </p:txBody>
      </p:sp>
      <p:pic>
        <p:nvPicPr>
          <p:cNvPr id="186371" name="Picture 2" descr="C:\Program Files (x86)\Microsoft Office\MEDIA\CAGCAT10\j0299125.wmf"/>
          <p:cNvPicPr>
            <a:picLocks noChangeAspect="1" noChangeArrowheads="1"/>
          </p:cNvPicPr>
          <p:nvPr/>
        </p:nvPicPr>
        <p:blipFill>
          <a:blip r:embed="rId3"/>
          <a:srcRect/>
          <a:stretch>
            <a:fillRect/>
          </a:stretch>
        </p:blipFill>
        <p:spPr bwMode="auto">
          <a:xfrm>
            <a:off x="6248400" y="3505200"/>
            <a:ext cx="2011363" cy="2108200"/>
          </a:xfrm>
          <a:prstGeom prst="rect">
            <a:avLst/>
          </a:prstGeom>
          <a:noFill/>
          <a:ln w="9525">
            <a:noFill/>
            <a:miter lim="800000"/>
            <a:headEnd/>
            <a:tailEnd/>
          </a:ln>
        </p:spPr>
      </p:pic>
      <p:sp>
        <p:nvSpPr>
          <p:cNvPr id="5" name="Date Placeholder 4"/>
          <p:cNvSpPr>
            <a:spLocks noGrp="1"/>
          </p:cNvSpPr>
          <p:nvPr>
            <p:ph type="dt" sz="quarter" idx="14"/>
          </p:nvPr>
        </p:nvSpPr>
        <p:spPr/>
        <p:txBody>
          <a:bodyPr/>
          <a:lstStyle/>
          <a:p>
            <a:pPr>
              <a:defRPr/>
            </a:pPr>
            <a:endParaRPr lang="en-US"/>
          </a:p>
        </p:txBody>
      </p:sp>
    </p:spTree>
  </p:cSld>
  <p:clrMapOvr>
    <a:masterClrMapping/>
  </p:clrMapOvr>
  <p:transition spd="slow"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457200" y="1066800"/>
          <a:ext cx="8229600" cy="4495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188418" name="Rectangle 5"/>
          <p:cNvSpPr>
            <a:spLocks noChangeArrowheads="1"/>
          </p:cNvSpPr>
          <p:nvPr/>
        </p:nvSpPr>
        <p:spPr bwMode="auto">
          <a:xfrm>
            <a:off x="0" y="1219200"/>
            <a:ext cx="184150" cy="369888"/>
          </a:xfrm>
          <a:prstGeom prst="rect">
            <a:avLst/>
          </a:prstGeom>
          <a:noFill/>
          <a:ln w="9525">
            <a:noFill/>
            <a:miter lim="800000"/>
            <a:headEnd/>
            <a:tailEnd/>
          </a:ln>
        </p:spPr>
        <p:txBody>
          <a:bodyPr wrap="none">
            <a:spAutoFit/>
          </a:bodyPr>
          <a:lstStyle/>
          <a:p>
            <a:endParaRPr lang="en-US">
              <a:latin typeface="Tw Cen MT" pitchFamily="34" charset="0"/>
            </a:endParaRPr>
          </a:p>
        </p:txBody>
      </p:sp>
      <p:sp>
        <p:nvSpPr>
          <p:cNvPr id="188419" name="TextBox 5"/>
          <p:cNvSpPr txBox="1">
            <a:spLocks noChangeArrowheads="1"/>
          </p:cNvSpPr>
          <p:nvPr/>
        </p:nvSpPr>
        <p:spPr bwMode="auto">
          <a:xfrm>
            <a:off x="1828800" y="4800600"/>
            <a:ext cx="5602288" cy="708025"/>
          </a:xfrm>
          <a:prstGeom prst="rect">
            <a:avLst/>
          </a:prstGeom>
          <a:noFill/>
          <a:ln w="9525">
            <a:noFill/>
            <a:miter lim="800000"/>
            <a:headEnd/>
            <a:tailEnd/>
          </a:ln>
        </p:spPr>
        <p:txBody>
          <a:bodyPr wrap="none">
            <a:spAutoFit/>
          </a:bodyPr>
          <a:lstStyle/>
          <a:p>
            <a:r>
              <a:rPr lang="en-US" sz="4000">
                <a:solidFill>
                  <a:schemeClr val="bg1"/>
                </a:solidFill>
              </a:rPr>
              <a:t>Appendices A, B, and C</a:t>
            </a:r>
          </a:p>
        </p:txBody>
      </p:sp>
      <p:sp>
        <p:nvSpPr>
          <p:cNvPr id="81924" name="Slide Number Placeholder 4"/>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CEDD5C-5462-4C25-9792-DDE51CC9D313}" type="slidenum">
              <a:rPr lang="en-US"/>
              <a:pPr fontAlgn="base">
                <a:spcBef>
                  <a:spcPct val="0"/>
                </a:spcBef>
                <a:spcAft>
                  <a:spcPct val="0"/>
                </a:spcAft>
                <a:defRPr/>
              </a:pPr>
              <a:t>34</a:t>
            </a:fld>
            <a:endParaRPr lang="en-US"/>
          </a:p>
        </p:txBody>
      </p:sp>
    </p:spTree>
  </p:cSld>
  <p:clrMapOvr>
    <a:masterClrMapping/>
  </p:clrMapOvr>
  <p:transition spd="slow"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22225"/>
            <a:ext cx="9144000" cy="1470025"/>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Arial" pitchFamily="34" charset="0"/>
              </a:rPr>
              <a:t/>
            </a:r>
            <a:br>
              <a:rPr lang="en-US" sz="3200" dirty="0" smtClean="0">
                <a:solidFill>
                  <a:schemeClr val="bg1">
                    <a:lumMod val="75000"/>
                    <a:lumOff val="25000"/>
                  </a:schemeClr>
                </a:solidFill>
                <a:ea typeface="Geneva" charset="0"/>
                <a:cs typeface="Arial" pitchFamily="34" charset="0"/>
              </a:rPr>
            </a:br>
            <a:r>
              <a:rPr lang="en-US" sz="3200" dirty="0" smtClean="0">
                <a:solidFill>
                  <a:schemeClr val="bg1">
                    <a:lumMod val="75000"/>
                    <a:lumOff val="25000"/>
                  </a:schemeClr>
                </a:solidFill>
                <a:ea typeface="Geneva" charset="0"/>
                <a:cs typeface="Arial" pitchFamily="34" charset="0"/>
              </a:rPr>
              <a:t>Appendices</a:t>
            </a:r>
          </a:p>
        </p:txBody>
      </p:sp>
      <p:sp>
        <p:nvSpPr>
          <p:cNvPr id="3" name="Content Placeholder 2"/>
          <p:cNvSpPr>
            <a:spLocks noGrp="1"/>
          </p:cNvSpPr>
          <p:nvPr>
            <p:ph idx="4294967295"/>
          </p:nvPr>
        </p:nvSpPr>
        <p:spPr>
          <a:xfrm>
            <a:off x="990600" y="1371600"/>
            <a:ext cx="8229600" cy="4419600"/>
          </a:xfrm>
        </p:spPr>
        <p:txBody>
          <a:bodyPr>
            <a:normAutofit fontScale="92500" lnSpcReduction="20000"/>
          </a:bodyPr>
          <a:lstStyle/>
          <a:p>
            <a:pPr marL="0" indent="0" algn="l" eaLnBrk="1" fontAlgn="auto" hangingPunct="1">
              <a:spcBef>
                <a:spcPts val="300"/>
              </a:spcBef>
              <a:spcAft>
                <a:spcPts val="300"/>
              </a:spcAft>
              <a:defRPr/>
            </a:pPr>
            <a:endParaRPr lang="en-US" sz="2800" dirty="0" smtClean="0">
              <a:latin typeface="Arial" pitchFamily="34" charset="0"/>
              <a:cs typeface="Arial" pitchFamily="34" charset="0"/>
            </a:endParaRPr>
          </a:p>
          <a:p>
            <a:pPr marL="0" indent="0" algn="l" eaLnBrk="1" fontAlgn="auto" hangingPunct="1">
              <a:spcBef>
                <a:spcPts val="300"/>
              </a:spcBef>
              <a:spcAft>
                <a:spcPts val="300"/>
              </a:spcAft>
              <a:defRPr/>
            </a:pPr>
            <a:r>
              <a:rPr lang="en-US" sz="2800" dirty="0" smtClean="0">
                <a:latin typeface="Arial" pitchFamily="34" charset="0"/>
                <a:cs typeface="Arial" pitchFamily="34" charset="0"/>
              </a:rPr>
              <a:t>Appendix A:  </a:t>
            </a:r>
          </a:p>
          <a:p>
            <a:pPr marL="457200" lvl="1" indent="-457200" algn="l" eaLnBrk="1" fontAlgn="auto" hangingPunct="1">
              <a:spcBef>
                <a:spcPts val="300"/>
              </a:spcBef>
              <a:spcAft>
                <a:spcPts val="300"/>
              </a:spcAft>
              <a:buFont typeface="Arial" pitchFamily="34" charset="0"/>
              <a:buChar char="•"/>
              <a:defRPr/>
            </a:pPr>
            <a:r>
              <a:rPr lang="en-US" sz="2800" dirty="0" smtClean="0">
                <a:solidFill>
                  <a:schemeClr val="tx1"/>
                </a:solidFill>
                <a:latin typeface="Arial" pitchFamily="34" charset="0"/>
                <a:cs typeface="Arial" pitchFamily="34" charset="0"/>
              </a:rPr>
              <a:t>Articulates the</a:t>
            </a:r>
            <a:r>
              <a:rPr lang="en-US" sz="2800" dirty="0" smtClean="0">
                <a:solidFill>
                  <a:schemeClr val="accent1"/>
                </a:solidFill>
                <a:latin typeface="Arial" pitchFamily="34" charset="0"/>
                <a:cs typeface="Arial" pitchFamily="34" charset="0"/>
              </a:rPr>
              <a:t> research </a:t>
            </a:r>
            <a:r>
              <a:rPr lang="en-US" sz="2800" dirty="0" smtClean="0">
                <a:solidFill>
                  <a:schemeClr val="tx1"/>
                </a:solidFill>
                <a:latin typeface="Arial" pitchFamily="34" charset="0"/>
                <a:cs typeface="Arial" pitchFamily="34" charset="0"/>
              </a:rPr>
              <a:t>that supports the need for increased </a:t>
            </a:r>
            <a:r>
              <a:rPr lang="en-US" sz="2800" dirty="0" smtClean="0">
                <a:solidFill>
                  <a:schemeClr val="accent1"/>
                </a:solidFill>
                <a:latin typeface="Arial" pitchFamily="34" charset="0"/>
                <a:cs typeface="Arial" pitchFamily="34" charset="0"/>
              </a:rPr>
              <a:t>text complexity K-12</a:t>
            </a:r>
            <a:r>
              <a:rPr lang="en-US" sz="2800" dirty="0" smtClean="0">
                <a:latin typeface="Arial" pitchFamily="34" charset="0"/>
                <a:cs typeface="Arial" pitchFamily="34" charset="0"/>
              </a:rPr>
              <a:t>.</a:t>
            </a:r>
          </a:p>
          <a:p>
            <a:pPr marL="0" indent="0" algn="l" eaLnBrk="1" fontAlgn="auto" hangingPunct="1">
              <a:spcBef>
                <a:spcPts val="300"/>
              </a:spcBef>
              <a:spcAft>
                <a:spcPts val="300"/>
              </a:spcAft>
              <a:defRPr/>
            </a:pPr>
            <a:r>
              <a:rPr lang="en-US" sz="2800" dirty="0" smtClean="0">
                <a:latin typeface="Arial" pitchFamily="34" charset="0"/>
                <a:cs typeface="Arial" pitchFamily="34" charset="0"/>
              </a:rPr>
              <a:t>Appendix B:  </a:t>
            </a:r>
          </a:p>
          <a:p>
            <a:pPr marL="457200" lvl="1" indent="-457200" algn="l" eaLnBrk="1" fontAlgn="auto" hangingPunct="1">
              <a:spcBef>
                <a:spcPts val="300"/>
              </a:spcBef>
              <a:spcAft>
                <a:spcPts val="300"/>
              </a:spcAft>
              <a:buFont typeface="Arial" pitchFamily="34" charset="0"/>
              <a:buChar char="•"/>
              <a:defRPr/>
            </a:pPr>
            <a:r>
              <a:rPr lang="en-US" sz="2800" dirty="0" smtClean="0">
                <a:solidFill>
                  <a:schemeClr val="tx1"/>
                </a:solidFill>
                <a:latin typeface="Arial" pitchFamily="34" charset="0"/>
                <a:cs typeface="Arial" pitchFamily="34" charset="0"/>
              </a:rPr>
              <a:t>Applies understanding of text complexity to identify </a:t>
            </a:r>
            <a:r>
              <a:rPr lang="en-US" sz="2800" dirty="0" smtClean="0">
                <a:solidFill>
                  <a:schemeClr val="accent1"/>
                </a:solidFill>
                <a:latin typeface="Arial" pitchFamily="34" charset="0"/>
                <a:cs typeface="Arial" pitchFamily="34" charset="0"/>
              </a:rPr>
              <a:t>grade level text samples </a:t>
            </a:r>
            <a:r>
              <a:rPr lang="en-US" sz="2800" dirty="0" smtClean="0">
                <a:solidFill>
                  <a:schemeClr val="tx1"/>
                </a:solidFill>
                <a:latin typeface="Arial" pitchFamily="34" charset="0"/>
                <a:cs typeface="Arial" pitchFamily="34" charset="0"/>
              </a:rPr>
              <a:t>and corresponding </a:t>
            </a:r>
            <a:r>
              <a:rPr lang="en-US" sz="2800" dirty="0" smtClean="0">
                <a:solidFill>
                  <a:schemeClr val="accent1"/>
                </a:solidFill>
                <a:latin typeface="Arial" pitchFamily="34" charset="0"/>
                <a:cs typeface="Arial" pitchFamily="34" charset="0"/>
              </a:rPr>
              <a:t>performance</a:t>
            </a:r>
            <a:r>
              <a:rPr lang="en-US" sz="2800" dirty="0" smtClean="0">
                <a:solidFill>
                  <a:schemeClr val="tx1"/>
                </a:solidFill>
                <a:latin typeface="Arial" pitchFamily="34" charset="0"/>
                <a:cs typeface="Arial" pitchFamily="34" charset="0"/>
              </a:rPr>
              <a:t> tasks</a:t>
            </a:r>
            <a:r>
              <a:rPr lang="en-US" sz="2800" dirty="0" smtClean="0">
                <a:latin typeface="Arial" pitchFamily="34" charset="0"/>
                <a:cs typeface="Arial" pitchFamily="34" charset="0"/>
              </a:rPr>
              <a:t>. </a:t>
            </a:r>
          </a:p>
          <a:p>
            <a:pPr marL="0" indent="0" algn="l" eaLnBrk="1" fontAlgn="auto" hangingPunct="1">
              <a:spcBef>
                <a:spcPts val="300"/>
              </a:spcBef>
              <a:spcAft>
                <a:spcPts val="300"/>
              </a:spcAft>
              <a:defRPr/>
            </a:pPr>
            <a:r>
              <a:rPr lang="en-US" sz="2800" dirty="0" smtClean="0">
                <a:latin typeface="Arial" pitchFamily="34" charset="0"/>
                <a:cs typeface="Arial" pitchFamily="34" charset="0"/>
              </a:rPr>
              <a:t>Appendix C:</a:t>
            </a:r>
          </a:p>
          <a:p>
            <a:pPr marL="457200" indent="-457200" algn="l" eaLnBrk="1" fontAlgn="auto" hangingPunct="1">
              <a:spcBef>
                <a:spcPts val="300"/>
              </a:spcBef>
              <a:spcAft>
                <a:spcPts val="300"/>
              </a:spcAft>
              <a:buFont typeface="Arial" pitchFamily="34" charset="0"/>
              <a:buChar char="•"/>
              <a:defRPr/>
            </a:pPr>
            <a:r>
              <a:rPr lang="en-US" sz="2800" dirty="0" smtClean="0">
                <a:latin typeface="Arial" pitchFamily="34" charset="0"/>
                <a:cs typeface="Arial" pitchFamily="34" charset="0"/>
              </a:rPr>
              <a:t>Identifies </a:t>
            </a:r>
            <a:r>
              <a:rPr lang="en-US" sz="2800" dirty="0" smtClean="0">
                <a:solidFill>
                  <a:schemeClr val="accent1"/>
                </a:solidFill>
                <a:latin typeface="Arial" pitchFamily="34" charset="0"/>
                <a:cs typeface="Arial" pitchFamily="34" charset="0"/>
              </a:rPr>
              <a:t>exemplars of student writing</a:t>
            </a:r>
            <a:r>
              <a:rPr lang="en-US" sz="2800" dirty="0" smtClean="0">
                <a:latin typeface="Arial" pitchFamily="34" charset="0"/>
                <a:cs typeface="Arial" pitchFamily="34" charset="0"/>
              </a:rPr>
              <a:t>.</a:t>
            </a:r>
          </a:p>
          <a:p>
            <a:pPr marL="0" indent="0" eaLnBrk="1" fontAlgn="auto" hangingPunct="1">
              <a:spcAft>
                <a:spcPts val="0"/>
              </a:spcAft>
              <a:buFont typeface="Wingdings 2" pitchFamily="18" charset="2"/>
              <a:buNone/>
              <a:defRPr/>
            </a:pPr>
            <a:r>
              <a:rPr lang="en-US" sz="2800" dirty="0" smtClean="0"/>
              <a:t>  </a:t>
            </a:r>
            <a:endParaRPr lang="en-US" sz="2800" dirty="0"/>
          </a:p>
        </p:txBody>
      </p:sp>
      <p:sp>
        <p:nvSpPr>
          <p:cNvPr id="83971" name="Slide Number Placeholder 5"/>
          <p:cNvSpPr>
            <a:spLocks noGrp="1"/>
          </p:cNvSpPr>
          <p:nvPr>
            <p:ph type="sldNum" sz="quarter" idx="16"/>
          </p:nvPr>
        </p:nvSpPr>
        <p:spPr bwMode="auto">
          <a:xfrm>
            <a:off x="146050" y="6210300"/>
            <a:ext cx="457200" cy="457200"/>
          </a:xfrm>
          <a:prstGeom prst="ellipse">
            <a:avLst/>
          </a:prstGeom>
          <a:ln>
            <a:round/>
            <a:headEnd/>
            <a:tailEnd/>
          </a:ln>
        </p:spPr>
        <p:txBody>
          <a:bodyPr wrap="square" numCol="1" anchorCtr="0" compatLnSpc="1">
            <a:prstTxWarp prst="textNoShape">
              <a:avLst/>
            </a:prstTxWarp>
          </a:bodyPr>
          <a:lstStyle/>
          <a:p>
            <a:pPr fontAlgn="base">
              <a:spcBef>
                <a:spcPct val="0"/>
              </a:spcBef>
              <a:spcAft>
                <a:spcPct val="0"/>
              </a:spcAft>
              <a:defRPr/>
            </a:pPr>
            <a:fld id="{E55EE529-3AE4-4229-90D2-F3408BA40D2D}" type="slidenum">
              <a:rPr lang="en-US"/>
              <a:pPr fontAlgn="base">
                <a:spcBef>
                  <a:spcPct val="0"/>
                </a:spcBef>
                <a:spcAft>
                  <a:spcPct val="0"/>
                </a:spcAft>
                <a:defRPr/>
              </a:pPr>
              <a:t>35</a:t>
            </a:fld>
            <a:endParaRPr lang="en-US"/>
          </a:p>
        </p:txBody>
      </p:sp>
      <p:sp>
        <p:nvSpPr>
          <p:cNvPr id="5" name="Date Placeholder 4"/>
          <p:cNvSpPr>
            <a:spLocks noGrp="1"/>
          </p:cNvSpPr>
          <p:nvPr>
            <p:ph type="dt" sz="quarter" idx="14"/>
          </p:nvPr>
        </p:nvSpPr>
        <p:spPr/>
        <p:txBody>
          <a:bodyPr/>
          <a:lstStyle/>
          <a:p>
            <a:pPr>
              <a:defRPr/>
            </a:pPr>
            <a:endParaRPr lang="en-US"/>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2" name="Slide Number Placeholder 3"/>
          <p:cNvSpPr>
            <a:spLocks noGrp="1"/>
          </p:cNvSpPr>
          <p:nvPr>
            <p:ph type="sldNum" sz="quarter" idx="10"/>
          </p:nvPr>
        </p:nvSpPr>
        <p:spPr bwMode="auto">
          <a:ln>
            <a:miter lim="800000"/>
            <a:headEnd/>
            <a:tailEnd/>
          </a:ln>
        </p:spPr>
        <p:txBody>
          <a:bodyPr/>
          <a:lstStyle/>
          <a:p>
            <a:pPr>
              <a:defRPr/>
            </a:pPr>
            <a:fld id="{0F08B642-6F5A-4AB4-B6F5-606FDA2A3446}" type="slidenum">
              <a:rPr lang="en-US" smtClean="0"/>
              <a:pPr>
                <a:defRPr/>
              </a:pPr>
              <a:t>36</a:t>
            </a:fld>
            <a:endParaRPr lang="en-US" dirty="0" smtClean="0"/>
          </a:p>
        </p:txBody>
      </p:sp>
      <p:sp>
        <p:nvSpPr>
          <p:cNvPr id="43011" name="Content Placeholder 1"/>
          <p:cNvSpPr>
            <a:spLocks noGrp="1"/>
          </p:cNvSpPr>
          <p:nvPr>
            <p:ph idx="4294967295"/>
          </p:nvPr>
        </p:nvSpPr>
        <p:spPr>
          <a:xfrm>
            <a:off x="196850" y="1295400"/>
            <a:ext cx="8947150" cy="5038725"/>
          </a:xfrm>
        </p:spPr>
        <p:txBody>
          <a:bodyPr>
            <a:normAutofit fontScale="70000" lnSpcReduction="20000"/>
          </a:bodyPr>
          <a:lstStyle/>
          <a:p>
            <a:pPr marL="91440" indent="0" algn="l" eaLnBrk="1" fontAlgn="auto" hangingPunct="1">
              <a:spcBef>
                <a:spcPts val="0"/>
              </a:spcBef>
              <a:spcAft>
                <a:spcPts val="0"/>
              </a:spcAft>
              <a:defRPr/>
            </a:pPr>
            <a:endParaRPr lang="en-US" sz="3900" dirty="0" smtClean="0">
              <a:latin typeface="+mj-lt"/>
            </a:endParaRPr>
          </a:p>
          <a:p>
            <a:pPr marL="91440" indent="0" algn="l" eaLnBrk="1" fontAlgn="auto" hangingPunct="1">
              <a:spcBef>
                <a:spcPts val="0"/>
              </a:spcBef>
              <a:spcAft>
                <a:spcPts val="0"/>
              </a:spcAft>
              <a:defRPr/>
            </a:pPr>
            <a:r>
              <a:rPr lang="en-US" sz="3900" dirty="0" smtClean="0">
                <a:latin typeface="+mj-lt"/>
              </a:rPr>
              <a:t>Reading</a:t>
            </a:r>
          </a:p>
          <a:p>
            <a:pPr marL="91440" indent="0" algn="l" eaLnBrk="1" fontAlgn="auto" hangingPunct="1">
              <a:spcBef>
                <a:spcPts val="0"/>
              </a:spcBef>
              <a:spcAft>
                <a:spcPts val="0"/>
              </a:spcAft>
              <a:defRPr/>
            </a:pPr>
            <a:r>
              <a:rPr lang="en-US" sz="2600" dirty="0" smtClean="0">
                <a:solidFill>
                  <a:srgbClr val="3333CC"/>
                </a:solidFill>
                <a:ea typeface="Geneva" charset="0"/>
                <a:cs typeface="Geneva" charset="0"/>
              </a:rPr>
              <a:t>RL -  </a:t>
            </a:r>
            <a:r>
              <a:rPr lang="en-US" sz="2600" dirty="0" smtClean="0">
                <a:ea typeface="Geneva" charset="0"/>
                <a:cs typeface="Geneva" charset="0"/>
              </a:rPr>
              <a:t>Reading Standards for Literature</a:t>
            </a:r>
            <a:r>
              <a:rPr lang="en-US" sz="2600" dirty="0" smtClean="0">
                <a:solidFill>
                  <a:srgbClr val="3333CC"/>
                </a:solidFill>
                <a:ea typeface="Geneva" charset="0"/>
                <a:cs typeface="Geneva" charset="0"/>
              </a:rPr>
              <a:t>	</a:t>
            </a:r>
          </a:p>
          <a:p>
            <a:pPr marL="91440" indent="0" algn="l" eaLnBrk="1" fontAlgn="auto" hangingPunct="1">
              <a:spcBef>
                <a:spcPts val="0"/>
              </a:spcBef>
              <a:spcAft>
                <a:spcPts val="0"/>
              </a:spcAft>
              <a:defRPr/>
            </a:pPr>
            <a:r>
              <a:rPr lang="en-US" sz="2600" dirty="0" smtClean="0">
                <a:solidFill>
                  <a:srgbClr val="3333CC"/>
                </a:solidFill>
                <a:ea typeface="Geneva" charset="0"/>
                <a:cs typeface="Geneva" charset="0"/>
              </a:rPr>
              <a:t>RI </a:t>
            </a:r>
            <a:r>
              <a:rPr lang="en-US" sz="2600" dirty="0" smtClean="0">
                <a:ea typeface="Geneva" charset="0"/>
                <a:cs typeface="Geneva" charset="0"/>
              </a:rPr>
              <a:t>-   Reading Standards for Informational Text</a:t>
            </a:r>
          </a:p>
          <a:p>
            <a:pPr marL="91440" indent="0" algn="l" eaLnBrk="1" fontAlgn="auto" hangingPunct="1">
              <a:spcBef>
                <a:spcPts val="0"/>
              </a:spcBef>
              <a:spcAft>
                <a:spcPts val="0"/>
              </a:spcAft>
              <a:defRPr/>
            </a:pPr>
            <a:r>
              <a:rPr lang="en-US" sz="2600" dirty="0" smtClean="0">
                <a:solidFill>
                  <a:srgbClr val="3333CC"/>
                </a:solidFill>
                <a:ea typeface="Geneva" charset="0"/>
                <a:cs typeface="Geneva" charset="0"/>
              </a:rPr>
              <a:t>RF</a:t>
            </a:r>
            <a:r>
              <a:rPr lang="en-US" sz="2600" dirty="0" smtClean="0">
                <a:ea typeface="Geneva" charset="0"/>
                <a:cs typeface="Geneva" charset="0"/>
              </a:rPr>
              <a:t> -  Reading Standards:  Foundational Skills </a:t>
            </a:r>
            <a:r>
              <a:rPr lang="en-US" sz="2600" dirty="0" smtClean="0">
                <a:solidFill>
                  <a:srgbClr val="FF0000"/>
                </a:solidFill>
                <a:ea typeface="Geneva" charset="0"/>
                <a:cs typeface="Geneva" charset="0"/>
              </a:rPr>
              <a:t>(K-5)</a:t>
            </a:r>
            <a:r>
              <a:rPr lang="en-US" sz="2600" dirty="0" smtClean="0">
                <a:solidFill>
                  <a:srgbClr val="3333CC"/>
                </a:solidFill>
                <a:ea typeface="Geneva" charset="0"/>
                <a:cs typeface="Geneva" charset="0"/>
              </a:rPr>
              <a:t> </a:t>
            </a:r>
          </a:p>
          <a:p>
            <a:pPr marL="91440" indent="0" algn="l" eaLnBrk="1" fontAlgn="auto" hangingPunct="1">
              <a:spcBef>
                <a:spcPts val="0"/>
              </a:spcBef>
              <a:spcAft>
                <a:spcPts val="0"/>
              </a:spcAft>
              <a:defRPr/>
            </a:pPr>
            <a:r>
              <a:rPr lang="en-US" sz="2600" dirty="0" smtClean="0">
                <a:solidFill>
                  <a:srgbClr val="3333CC"/>
                </a:solidFill>
                <a:ea typeface="Geneva" charset="0"/>
                <a:cs typeface="Geneva" charset="0"/>
              </a:rPr>
              <a:t>RH</a:t>
            </a:r>
            <a:r>
              <a:rPr lang="en-US" sz="2600" dirty="0" smtClean="0">
                <a:ea typeface="Geneva" charset="0"/>
                <a:cs typeface="Geneva" charset="0"/>
              </a:rPr>
              <a:t> -  Reading Standards for Literacy in History/Social Studies </a:t>
            </a:r>
            <a:r>
              <a:rPr lang="en-US" sz="2600" dirty="0" smtClean="0">
                <a:solidFill>
                  <a:srgbClr val="FF0000"/>
                </a:solidFill>
                <a:ea typeface="Geneva" charset="0"/>
                <a:cs typeface="Geneva" charset="0"/>
              </a:rPr>
              <a:t>(6-12)</a:t>
            </a:r>
          </a:p>
          <a:p>
            <a:pPr marL="91440" indent="0" algn="l" eaLnBrk="1" fontAlgn="auto" hangingPunct="1">
              <a:spcBef>
                <a:spcPts val="0"/>
              </a:spcBef>
              <a:spcAft>
                <a:spcPts val="0"/>
              </a:spcAft>
              <a:defRPr/>
            </a:pPr>
            <a:r>
              <a:rPr lang="en-US" sz="2600" dirty="0" smtClean="0">
                <a:solidFill>
                  <a:srgbClr val="3333CC"/>
                </a:solidFill>
                <a:ea typeface="Geneva" charset="0"/>
                <a:cs typeface="Geneva" charset="0"/>
              </a:rPr>
              <a:t>RST</a:t>
            </a:r>
            <a:r>
              <a:rPr lang="en-US" sz="2600" dirty="0" smtClean="0">
                <a:ea typeface="Geneva" charset="0"/>
                <a:cs typeface="Geneva" charset="0"/>
              </a:rPr>
              <a:t>- Reading Standards for Literacy in Science and Technical Subjects </a:t>
            </a:r>
            <a:r>
              <a:rPr lang="en-US" sz="2600" dirty="0" smtClean="0">
                <a:solidFill>
                  <a:srgbClr val="FF0000"/>
                </a:solidFill>
                <a:ea typeface="Geneva" charset="0"/>
                <a:cs typeface="Geneva" charset="0"/>
              </a:rPr>
              <a:t>(6-12)</a:t>
            </a:r>
            <a:r>
              <a:rPr lang="en-US" sz="1600" dirty="0" smtClean="0"/>
              <a:t> </a:t>
            </a:r>
          </a:p>
          <a:p>
            <a:pPr marL="91440" indent="0" algn="l" eaLnBrk="1" fontAlgn="auto" hangingPunct="1">
              <a:spcBef>
                <a:spcPts val="0"/>
              </a:spcBef>
              <a:spcAft>
                <a:spcPts val="0"/>
              </a:spcAft>
              <a:defRPr/>
            </a:pPr>
            <a:endParaRPr lang="en-US" sz="1600" dirty="0">
              <a:latin typeface="+mj-lt"/>
            </a:endParaRPr>
          </a:p>
          <a:p>
            <a:pPr marL="91440" indent="0" algn="l" eaLnBrk="1" fontAlgn="auto" hangingPunct="1">
              <a:spcBef>
                <a:spcPts val="0"/>
              </a:spcBef>
              <a:spcAft>
                <a:spcPts val="0"/>
              </a:spcAft>
              <a:defRPr/>
            </a:pPr>
            <a:r>
              <a:rPr lang="en-US" sz="3900" dirty="0" smtClean="0">
                <a:latin typeface="+mj-lt"/>
              </a:rPr>
              <a:t>Writing</a:t>
            </a:r>
            <a:endParaRPr lang="en-US" sz="3900" dirty="0" smtClean="0">
              <a:latin typeface="+mj-lt"/>
              <a:ea typeface="Geneva" charset="0"/>
              <a:cs typeface="Geneva" charset="0"/>
            </a:endParaRPr>
          </a:p>
          <a:p>
            <a:pPr marL="0" indent="0" algn="l" eaLnBrk="1" fontAlgn="auto" hangingPunct="1">
              <a:spcBef>
                <a:spcPts val="0"/>
              </a:spcBef>
              <a:spcAft>
                <a:spcPts val="0"/>
              </a:spcAft>
              <a:defRPr/>
            </a:pPr>
            <a:r>
              <a:rPr lang="en-US" sz="2600" dirty="0" smtClean="0">
                <a:solidFill>
                  <a:srgbClr val="3333CC"/>
                </a:solidFill>
                <a:ea typeface="Geneva" charset="0"/>
                <a:cs typeface="Geneva" charset="0"/>
              </a:rPr>
              <a:t>       W</a:t>
            </a:r>
            <a:r>
              <a:rPr lang="en-US" sz="2600" dirty="0" smtClean="0">
                <a:ea typeface="Geneva" charset="0"/>
                <a:cs typeface="Geneva" charset="0"/>
              </a:rPr>
              <a:t> -  Writing Standards</a:t>
            </a:r>
          </a:p>
          <a:p>
            <a:pPr marL="0" indent="0" algn="l" eaLnBrk="1" fontAlgn="auto" hangingPunct="1">
              <a:spcBef>
                <a:spcPts val="0"/>
              </a:spcBef>
              <a:spcAft>
                <a:spcPts val="0"/>
              </a:spcAft>
              <a:defRPr/>
            </a:pPr>
            <a:r>
              <a:rPr lang="en-US" sz="2600" dirty="0" smtClean="0">
                <a:solidFill>
                  <a:srgbClr val="3333CC"/>
                </a:solidFill>
                <a:ea typeface="Geneva" charset="0"/>
                <a:cs typeface="Geneva" charset="0"/>
              </a:rPr>
              <a:t>WHST </a:t>
            </a:r>
            <a:r>
              <a:rPr lang="en-US" sz="2600" dirty="0" smtClean="0">
                <a:ea typeface="Geneva" charset="0"/>
                <a:cs typeface="Geneva" charset="0"/>
              </a:rPr>
              <a:t>-  Writing Standards for Literacy in History/Social Studies, Science, </a:t>
            </a:r>
            <a:endParaRPr lang="en-US" sz="2600" dirty="0">
              <a:ea typeface="Geneva" charset="0"/>
              <a:cs typeface="Geneva" charset="0"/>
            </a:endParaRPr>
          </a:p>
          <a:p>
            <a:pPr marL="0" indent="0" algn="l" eaLnBrk="1" fontAlgn="auto" hangingPunct="1">
              <a:spcBef>
                <a:spcPts val="0"/>
              </a:spcBef>
              <a:spcAft>
                <a:spcPts val="0"/>
              </a:spcAft>
              <a:defRPr/>
            </a:pPr>
            <a:r>
              <a:rPr lang="en-US" sz="2600" dirty="0" smtClean="0">
                <a:ea typeface="Geneva" charset="0"/>
                <a:cs typeface="Geneva" charset="0"/>
              </a:rPr>
              <a:t>	  and Technical Subjects </a:t>
            </a:r>
            <a:r>
              <a:rPr lang="en-US" sz="2600" dirty="0" smtClean="0">
                <a:solidFill>
                  <a:srgbClr val="FF0000"/>
                </a:solidFill>
                <a:ea typeface="Geneva" charset="0"/>
                <a:cs typeface="Geneva" charset="0"/>
              </a:rPr>
              <a:t>(6-12)</a:t>
            </a:r>
          </a:p>
          <a:p>
            <a:pPr marL="0" indent="0" algn="l" eaLnBrk="1" fontAlgn="auto" hangingPunct="1">
              <a:spcBef>
                <a:spcPts val="0"/>
              </a:spcBef>
              <a:spcAft>
                <a:spcPts val="0"/>
              </a:spcAft>
              <a:defRPr/>
            </a:pPr>
            <a:endParaRPr lang="en-US" sz="1300" dirty="0" smtClean="0">
              <a:solidFill>
                <a:srgbClr val="FF0000"/>
              </a:solidFill>
              <a:latin typeface="+mj-lt"/>
              <a:ea typeface="Geneva" charset="0"/>
              <a:cs typeface="Geneva" charset="0"/>
            </a:endParaRPr>
          </a:p>
          <a:p>
            <a:pPr marL="0" indent="0" algn="l" eaLnBrk="1" fontAlgn="auto" hangingPunct="1">
              <a:spcBef>
                <a:spcPts val="0"/>
              </a:spcBef>
              <a:spcAft>
                <a:spcPts val="0"/>
              </a:spcAft>
              <a:defRPr/>
            </a:pPr>
            <a:r>
              <a:rPr lang="en-US" sz="3900" dirty="0" smtClean="0">
                <a:latin typeface="+mj-lt"/>
              </a:rPr>
              <a:t>Speaking and Listening</a:t>
            </a:r>
            <a:endParaRPr lang="en-US" sz="3900" dirty="0" smtClean="0">
              <a:latin typeface="+mj-lt"/>
              <a:ea typeface="Geneva" charset="0"/>
              <a:cs typeface="Geneva" charset="0"/>
            </a:endParaRPr>
          </a:p>
          <a:p>
            <a:pPr marL="0" indent="0" algn="l" eaLnBrk="1" fontAlgn="auto" hangingPunct="1">
              <a:spcBef>
                <a:spcPts val="0"/>
              </a:spcBef>
              <a:spcAft>
                <a:spcPts val="0"/>
              </a:spcAft>
              <a:defRPr/>
            </a:pPr>
            <a:r>
              <a:rPr lang="en-US" sz="2600" dirty="0" smtClean="0">
                <a:solidFill>
                  <a:srgbClr val="3333CC"/>
                </a:solidFill>
                <a:ea typeface="Geneva" charset="0"/>
                <a:cs typeface="Geneva" charset="0"/>
              </a:rPr>
              <a:t>SL</a:t>
            </a:r>
            <a:r>
              <a:rPr lang="en-US" sz="2600" dirty="0" smtClean="0">
                <a:ea typeface="Geneva" charset="0"/>
                <a:cs typeface="Geneva" charset="0"/>
              </a:rPr>
              <a:t>- Speaking and Listening Standards</a:t>
            </a:r>
          </a:p>
          <a:p>
            <a:pPr marL="0" indent="0" algn="l" eaLnBrk="1" fontAlgn="auto" hangingPunct="1">
              <a:spcBef>
                <a:spcPts val="0"/>
              </a:spcBef>
              <a:spcAft>
                <a:spcPts val="0"/>
              </a:spcAft>
              <a:defRPr/>
            </a:pPr>
            <a:endParaRPr lang="en-US" sz="800" dirty="0" smtClean="0">
              <a:ea typeface="Geneva" charset="0"/>
              <a:cs typeface="Geneva" charset="0"/>
            </a:endParaRPr>
          </a:p>
          <a:p>
            <a:pPr marL="0" indent="0" algn="l" eaLnBrk="1" fontAlgn="auto" hangingPunct="1">
              <a:spcBef>
                <a:spcPts val="0"/>
              </a:spcBef>
              <a:spcAft>
                <a:spcPts val="0"/>
              </a:spcAft>
              <a:tabLst>
                <a:tab pos="463550" algn="l"/>
              </a:tabLst>
              <a:defRPr/>
            </a:pPr>
            <a:r>
              <a:rPr lang="en-US" sz="3900" dirty="0" smtClean="0">
                <a:latin typeface="+mj-lt"/>
                <a:ea typeface="Geneva" charset="0"/>
                <a:cs typeface="Geneva" charset="0"/>
              </a:rPr>
              <a:t>Language</a:t>
            </a:r>
            <a:r>
              <a:rPr lang="en-US" sz="1600" dirty="0" smtClean="0">
                <a:ea typeface="Geneva" charset="0"/>
                <a:cs typeface="Geneva" charset="0"/>
              </a:rPr>
              <a:t>	</a:t>
            </a:r>
          </a:p>
          <a:p>
            <a:pPr marL="0" indent="0" algn="l" eaLnBrk="1" fontAlgn="auto" hangingPunct="1">
              <a:spcBef>
                <a:spcPts val="0"/>
              </a:spcBef>
              <a:spcAft>
                <a:spcPts val="0"/>
              </a:spcAft>
              <a:defRPr/>
            </a:pPr>
            <a:r>
              <a:rPr lang="en-US" sz="2600" dirty="0" smtClean="0">
                <a:solidFill>
                  <a:srgbClr val="3333CC"/>
                </a:solidFill>
                <a:ea typeface="Geneva" charset="0"/>
                <a:cs typeface="Geneva" charset="0"/>
              </a:rPr>
              <a:t>L</a:t>
            </a:r>
            <a:r>
              <a:rPr lang="en-US" sz="2600" dirty="0" smtClean="0">
                <a:ea typeface="Geneva" charset="0"/>
                <a:cs typeface="Geneva" charset="0"/>
              </a:rPr>
              <a:t> - Language Standards</a:t>
            </a:r>
          </a:p>
          <a:p>
            <a:pPr marL="0" indent="0" algn="l" eaLnBrk="1" fontAlgn="auto" hangingPunct="1">
              <a:spcAft>
                <a:spcPts val="0"/>
              </a:spcAft>
              <a:defRPr/>
            </a:pPr>
            <a:endParaRPr lang="en-US" sz="1800" dirty="0" smtClean="0">
              <a:ea typeface="Geneva" charset="0"/>
              <a:cs typeface="Geneva" charset="0"/>
            </a:endParaRPr>
          </a:p>
          <a:p>
            <a:pPr marL="0" indent="0" algn="l" eaLnBrk="1" fontAlgn="auto" hangingPunct="1">
              <a:spcAft>
                <a:spcPts val="0"/>
              </a:spcAft>
              <a:defRPr/>
            </a:pPr>
            <a:r>
              <a:rPr lang="en-US" sz="2600" dirty="0" smtClean="0">
                <a:ea typeface="Geneva" charset="0"/>
                <a:cs typeface="Geneva" charset="0"/>
              </a:rPr>
              <a:t>STANDARDS “FORMULA” = strand, grade, standard;  EXAMPLES: SL.2.4  W.7.1</a:t>
            </a:r>
          </a:p>
        </p:txBody>
      </p:sp>
      <p:sp>
        <p:nvSpPr>
          <p:cNvPr id="53252" name="Title 2"/>
          <p:cNvSpPr>
            <a:spLocks noGrp="1"/>
          </p:cNvSpPr>
          <p:nvPr>
            <p:ph type="title" idx="4294967295"/>
          </p:nvPr>
        </p:nvSpPr>
        <p:spPr>
          <a:xfrm>
            <a:off x="0" y="0"/>
            <a:ext cx="6629400" cy="1447800"/>
          </a:xfrm>
          <a:ln>
            <a:noFill/>
          </a:ln>
        </p:spPr>
        <p:txBody>
          <a:bodyPr/>
          <a:lstStyle/>
          <a:p>
            <a:pPr eaLnBrk="1" fontAlgn="auto" hangingPunct="1">
              <a:spcAft>
                <a:spcPts val="0"/>
              </a:spcAft>
              <a:defRPr/>
            </a:pPr>
            <a:r>
              <a:rPr lang="en-US" sz="3600" dirty="0" smtClean="0">
                <a:solidFill>
                  <a:schemeClr val="bg1">
                    <a:lumMod val="75000"/>
                    <a:lumOff val="25000"/>
                  </a:schemeClr>
                </a:solidFill>
                <a:ea typeface="Geneva" charset="0"/>
                <a:cs typeface="Geneva" charset="0"/>
              </a:rPr>
              <a:t>English Language Arts</a:t>
            </a:r>
          </a:p>
        </p:txBody>
      </p:sp>
      <p:pic>
        <p:nvPicPr>
          <p:cNvPr id="192516" name="Picture 2" descr="C:\Users\brapier\AppData\Local\Microsoft\Windows\Temporary Internet Files\Content.IE5\1NL92OSA\MP900409042[1].jpg"/>
          <p:cNvPicPr>
            <a:picLocks noChangeAspect="1" noChangeArrowheads="1"/>
          </p:cNvPicPr>
          <p:nvPr/>
        </p:nvPicPr>
        <p:blipFill>
          <a:blip r:embed="rId3"/>
          <a:srcRect/>
          <a:stretch>
            <a:fillRect/>
          </a:stretch>
        </p:blipFill>
        <p:spPr bwMode="auto">
          <a:xfrm>
            <a:off x="6629400" y="0"/>
            <a:ext cx="2514600" cy="14478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Title 1"/>
          <p:cNvSpPr>
            <a:spLocks noGrp="1"/>
          </p:cNvSpPr>
          <p:nvPr>
            <p:ph type="title"/>
          </p:nvPr>
        </p:nvSpPr>
        <p:spPr>
          <a:xfrm>
            <a:off x="609600" y="381000"/>
            <a:ext cx="7924800" cy="762000"/>
          </a:xfrm>
        </p:spPr>
        <p:txBody>
          <a:bodyPr/>
          <a:lstStyle/>
          <a:p>
            <a:pPr eaLnBrk="1" fontAlgn="auto" hangingPunct="1">
              <a:spcAft>
                <a:spcPts val="0"/>
              </a:spcAft>
              <a:defRPr/>
            </a:pPr>
            <a:r>
              <a:rPr lang="en-US" sz="3200" dirty="0" smtClean="0">
                <a:solidFill>
                  <a:schemeClr val="bg1"/>
                </a:solidFill>
                <a:ea typeface="Geneva"/>
                <a:cs typeface="Geneva"/>
              </a:rPr>
              <a:t>Labels of the ELA Standards</a:t>
            </a:r>
          </a:p>
        </p:txBody>
      </p:sp>
      <p:sp>
        <p:nvSpPr>
          <p:cNvPr id="7" name="Rounded Rectangular Callout 6"/>
          <p:cNvSpPr/>
          <p:nvPr/>
        </p:nvSpPr>
        <p:spPr bwMode="auto">
          <a:xfrm>
            <a:off x="5715000" y="1371600"/>
            <a:ext cx="1524000" cy="914400"/>
          </a:xfrm>
          <a:prstGeom prst="wedgeRoundRectCallout">
            <a:avLst>
              <a:gd name="adj1" fmla="val -86470"/>
              <a:gd name="adj2" fmla="val -26103"/>
              <a:gd name="adj3" fmla="val 16667"/>
            </a:avLst>
          </a:prstGeom>
          <a:solidFill>
            <a:srgbClr val="C000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lnSpc>
                <a:spcPct val="80000"/>
              </a:lnSpc>
              <a:spcBef>
                <a:spcPts val="0"/>
              </a:spcBef>
              <a:spcAft>
                <a:spcPts val="0"/>
              </a:spcAft>
              <a:defRPr/>
            </a:pPr>
            <a:r>
              <a:rPr lang="en-US" sz="2800" dirty="0">
                <a:solidFill>
                  <a:srgbClr val="FFFFFF"/>
                </a:solidFill>
                <a:effectLst>
                  <a:outerShdw blurRad="38100" dist="38100" dir="2700000" algn="tl">
                    <a:srgbClr val="000000">
                      <a:alpha val="43137"/>
                    </a:srgbClr>
                  </a:outerShdw>
                </a:effectLst>
              </a:rPr>
              <a:t>Strand</a:t>
            </a:r>
          </a:p>
        </p:txBody>
      </p:sp>
      <p:sp>
        <p:nvSpPr>
          <p:cNvPr id="14" name="Rectangle 13"/>
          <p:cNvSpPr/>
          <p:nvPr/>
        </p:nvSpPr>
        <p:spPr bwMode="auto">
          <a:xfrm>
            <a:off x="838200" y="1524000"/>
            <a:ext cx="4648200" cy="457200"/>
          </a:xfrm>
          <a:prstGeom prst="rect">
            <a:avLst/>
          </a:prstGeom>
          <a:solidFill>
            <a:srgbClr val="C00000">
              <a:alpha val="24706"/>
            </a:srgbClr>
          </a:solidFill>
          <a:ln w="9525">
            <a:solidFill>
              <a:schemeClr val="tx1"/>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fontAlgn="auto">
              <a:spcBef>
                <a:spcPts val="0"/>
              </a:spcBef>
              <a:spcAft>
                <a:spcPts val="0"/>
              </a:spcAft>
              <a:defRPr/>
            </a:pPr>
            <a:r>
              <a:rPr lang="en-US" sz="2200" b="1" dirty="0">
                <a:solidFill>
                  <a:schemeClr val="tx1"/>
                </a:solidFill>
                <a:cs typeface="Arial" pitchFamily="34" charset="0"/>
              </a:rPr>
              <a:t>Reading Standards for Literature</a:t>
            </a:r>
          </a:p>
        </p:txBody>
      </p:sp>
      <p:sp>
        <p:nvSpPr>
          <p:cNvPr id="17" name="Rectangle 16"/>
          <p:cNvSpPr/>
          <p:nvPr/>
        </p:nvSpPr>
        <p:spPr bwMode="auto">
          <a:xfrm>
            <a:off x="838200" y="5334000"/>
            <a:ext cx="7467600" cy="1371600"/>
          </a:xfrm>
          <a:prstGeom prst="rect">
            <a:avLst/>
          </a:prstGeom>
          <a:solidFill>
            <a:schemeClr val="accent2">
              <a:alpha val="25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fontAlgn="auto">
              <a:spcBef>
                <a:spcPts val="0"/>
              </a:spcBef>
              <a:spcAft>
                <a:spcPts val="0"/>
              </a:spcAft>
              <a:defRPr/>
            </a:pPr>
            <a:endParaRPr lang="en-US" sz="2300" dirty="0">
              <a:solidFill>
                <a:srgbClr val="FFFFFF"/>
              </a:solidFill>
              <a:latin typeface="Segoe" pitchFamily="34" charset="0"/>
            </a:endParaRPr>
          </a:p>
        </p:txBody>
      </p:sp>
      <p:sp>
        <p:nvSpPr>
          <p:cNvPr id="15" name="Rectangle 14"/>
          <p:cNvSpPr/>
          <p:nvPr/>
        </p:nvSpPr>
        <p:spPr bwMode="auto">
          <a:xfrm>
            <a:off x="838200" y="2971800"/>
            <a:ext cx="7467600" cy="1905000"/>
          </a:xfrm>
          <a:prstGeom prst="rect">
            <a:avLst/>
          </a:prstGeom>
          <a:solidFill>
            <a:schemeClr val="accent4">
              <a:lumMod val="40000"/>
              <a:lumOff val="60000"/>
              <a:alpha val="25000"/>
            </a:schemeClr>
          </a:solidFill>
          <a:ln>
            <a:solidFill>
              <a:schemeClr val="accent1">
                <a:lumMod val="60000"/>
                <a:lumOff val="40000"/>
              </a:schemeClr>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marL="457200" indent="-457200" defTabSz="914099" fontAlgn="auto">
              <a:spcBef>
                <a:spcPts val="0"/>
              </a:spcBef>
              <a:spcAft>
                <a:spcPts val="0"/>
              </a:spcAft>
              <a:defRPr/>
            </a:pPr>
            <a:endParaRPr lang="en-US" sz="2000" dirty="0">
              <a:solidFill>
                <a:schemeClr val="tx1"/>
              </a:solidFill>
              <a:latin typeface="Times New Roman" pitchFamily="18" charset="0"/>
              <a:cs typeface="Times New Roman" pitchFamily="18" charset="0"/>
            </a:endParaRPr>
          </a:p>
          <a:p>
            <a:pPr marL="457200" indent="-457200" defTabSz="914099" fontAlgn="auto">
              <a:spcBef>
                <a:spcPts val="0"/>
              </a:spcBef>
              <a:spcAft>
                <a:spcPts val="0"/>
              </a:spcAft>
              <a:defRPr/>
            </a:pPr>
            <a:r>
              <a:rPr lang="en-US" sz="2000" dirty="0">
                <a:solidFill>
                  <a:schemeClr val="tx1"/>
                </a:solidFill>
                <a:latin typeface="Times New Roman" pitchFamily="18" charset="0"/>
                <a:cs typeface="Times New Roman" pitchFamily="18" charset="0"/>
              </a:rPr>
              <a:t>1.    With prompting and support, ask and answer questions about   key details in a text.</a:t>
            </a:r>
          </a:p>
          <a:p>
            <a:pPr marL="457200" indent="-457200" defTabSz="914099" fontAlgn="auto">
              <a:spcBef>
                <a:spcPts val="0"/>
              </a:spcBef>
              <a:spcAft>
                <a:spcPts val="0"/>
              </a:spcAft>
              <a:defRPr/>
            </a:pPr>
            <a:r>
              <a:rPr lang="en-US" sz="2000" dirty="0">
                <a:solidFill>
                  <a:schemeClr val="tx1"/>
                </a:solidFill>
                <a:latin typeface="Times New Roman" pitchFamily="18" charset="0"/>
                <a:cs typeface="Times New Roman" pitchFamily="18" charset="0"/>
              </a:rPr>
              <a:t>2.    With prompting and support, retell familiar stories, including key details.</a:t>
            </a:r>
          </a:p>
          <a:p>
            <a:pPr marL="457200" indent="-457200" defTabSz="914099" fontAlgn="auto">
              <a:spcBef>
                <a:spcPts val="0"/>
              </a:spcBef>
              <a:spcAft>
                <a:spcPts val="0"/>
              </a:spcAft>
              <a:buFontTx/>
              <a:buAutoNum type="arabicPeriod" startAt="3"/>
              <a:defRPr/>
            </a:pPr>
            <a:r>
              <a:rPr lang="en-US" sz="2000" dirty="0">
                <a:solidFill>
                  <a:schemeClr val="tx1"/>
                </a:solidFill>
                <a:latin typeface="Times New Roman" pitchFamily="18" charset="0"/>
                <a:cs typeface="Times New Roman" pitchFamily="18" charset="0"/>
              </a:rPr>
              <a:t>With prompting and support, identify characters, settings, and major events in a story.</a:t>
            </a:r>
          </a:p>
          <a:p>
            <a:pPr marL="457200" indent="-457200" defTabSz="914099" fontAlgn="auto">
              <a:spcBef>
                <a:spcPts val="0"/>
              </a:spcBef>
              <a:spcAft>
                <a:spcPts val="0"/>
              </a:spcAft>
              <a:buFontTx/>
              <a:buAutoNum type="arabicPeriod"/>
              <a:defRPr/>
            </a:pPr>
            <a:endParaRPr lang="en-US" sz="2000" dirty="0">
              <a:solidFill>
                <a:schemeClr val="tx1"/>
              </a:solidFill>
              <a:latin typeface="Times New Roman" pitchFamily="18" charset="0"/>
              <a:cs typeface="Times New Roman" pitchFamily="18" charset="0"/>
            </a:endParaRPr>
          </a:p>
        </p:txBody>
      </p:sp>
      <p:sp>
        <p:nvSpPr>
          <p:cNvPr id="16" name="Rectangle 15"/>
          <p:cNvSpPr/>
          <p:nvPr/>
        </p:nvSpPr>
        <p:spPr>
          <a:xfrm>
            <a:off x="7543800" y="1524000"/>
            <a:ext cx="533400" cy="304800"/>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RL</a:t>
            </a:r>
          </a:p>
        </p:txBody>
      </p:sp>
      <p:sp>
        <p:nvSpPr>
          <p:cNvPr id="18" name="Rectangle 17"/>
          <p:cNvSpPr/>
          <p:nvPr/>
        </p:nvSpPr>
        <p:spPr bwMode="auto">
          <a:xfrm>
            <a:off x="838200" y="2057400"/>
            <a:ext cx="4648200" cy="457200"/>
          </a:xfrm>
          <a:prstGeom prst="rect">
            <a:avLst/>
          </a:prstGeom>
          <a:noFill/>
          <a:ln>
            <a:solidFill>
              <a:schemeClr val="tx2"/>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fontAlgn="auto">
              <a:spcBef>
                <a:spcPts val="0"/>
              </a:spcBef>
              <a:spcAft>
                <a:spcPts val="0"/>
              </a:spcAft>
              <a:defRPr/>
            </a:pPr>
            <a:r>
              <a:rPr lang="en-US" sz="2200" b="1" dirty="0">
                <a:solidFill>
                  <a:schemeClr val="tx1"/>
                </a:solidFill>
                <a:cs typeface="Arial" pitchFamily="34" charset="0"/>
              </a:rPr>
              <a:t>Kindergarten:</a:t>
            </a:r>
          </a:p>
        </p:txBody>
      </p:sp>
      <p:sp>
        <p:nvSpPr>
          <p:cNvPr id="19" name="Rectangle 18"/>
          <p:cNvSpPr/>
          <p:nvPr/>
        </p:nvSpPr>
        <p:spPr bwMode="auto">
          <a:xfrm>
            <a:off x="838200" y="2514600"/>
            <a:ext cx="4648200" cy="457200"/>
          </a:xfrm>
          <a:prstGeom prst="rect">
            <a:avLst/>
          </a:prstGeom>
          <a:solidFill>
            <a:srgbClr val="2E7084">
              <a:alpha val="25000"/>
            </a:srgbClr>
          </a:solidFill>
          <a:ln>
            <a:solidFill>
              <a:schemeClr val="accent6">
                <a:lumMod val="60000"/>
                <a:lumOff val="40000"/>
              </a:schemeClr>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fontAlgn="auto">
              <a:spcBef>
                <a:spcPts val="0"/>
              </a:spcBef>
              <a:spcAft>
                <a:spcPts val="0"/>
              </a:spcAft>
              <a:defRPr/>
            </a:pPr>
            <a:r>
              <a:rPr lang="en-US" sz="2200" dirty="0">
                <a:solidFill>
                  <a:schemeClr val="tx1"/>
                </a:solidFill>
                <a:cs typeface="Arial" pitchFamily="34" charset="0"/>
              </a:rPr>
              <a:t>   Key Ideas and Details</a:t>
            </a:r>
          </a:p>
        </p:txBody>
      </p:sp>
      <p:sp>
        <p:nvSpPr>
          <p:cNvPr id="23" name="Rectangle 22"/>
          <p:cNvSpPr/>
          <p:nvPr/>
        </p:nvSpPr>
        <p:spPr bwMode="auto">
          <a:xfrm>
            <a:off x="838200" y="4876800"/>
            <a:ext cx="4648200" cy="381000"/>
          </a:xfrm>
          <a:prstGeom prst="rect">
            <a:avLst/>
          </a:prstGeom>
          <a:solidFill>
            <a:srgbClr val="2E7084">
              <a:alpha val="24706"/>
            </a:srgbClr>
          </a:solidFill>
          <a:ln>
            <a:solidFill>
              <a:schemeClr val="tx2"/>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fontAlgn="auto">
              <a:spcBef>
                <a:spcPts val="0"/>
              </a:spcBef>
              <a:spcAft>
                <a:spcPts val="0"/>
              </a:spcAft>
              <a:defRPr/>
            </a:pPr>
            <a:r>
              <a:rPr lang="en-US" sz="2200" dirty="0">
                <a:solidFill>
                  <a:schemeClr val="tx1"/>
                </a:solidFill>
                <a:cs typeface="Arial" pitchFamily="34" charset="0"/>
              </a:rPr>
              <a:t>Craft and Structure</a:t>
            </a:r>
          </a:p>
        </p:txBody>
      </p:sp>
      <p:sp>
        <p:nvSpPr>
          <p:cNvPr id="32793" name="TextBox 23"/>
          <p:cNvSpPr txBox="1">
            <a:spLocks noChangeArrowheads="1"/>
          </p:cNvSpPr>
          <p:nvPr/>
        </p:nvSpPr>
        <p:spPr bwMode="auto">
          <a:xfrm>
            <a:off x="838200" y="5257800"/>
            <a:ext cx="7467600" cy="1323975"/>
          </a:xfrm>
          <a:prstGeom prst="rect">
            <a:avLst/>
          </a:prstGeom>
          <a:solidFill>
            <a:schemeClr val="bg1">
              <a:lumMod val="85000"/>
            </a:schemeClr>
          </a:solidFill>
          <a:ln w="9525">
            <a:noFill/>
            <a:miter lim="800000"/>
            <a:headEnd/>
            <a:tailEnd/>
          </a:ln>
        </p:spPr>
        <p:txBody>
          <a:bodyPr>
            <a:spAutoFit/>
          </a:bodyPr>
          <a:lstStyle/>
          <a:p>
            <a:pPr marL="457200" indent="-457200" fontAlgn="auto">
              <a:spcBef>
                <a:spcPts val="0"/>
              </a:spcBef>
              <a:spcAft>
                <a:spcPts val="0"/>
              </a:spcAft>
              <a:buFontTx/>
              <a:buAutoNum type="arabicPeriod" startAt="4"/>
              <a:defRPr/>
            </a:pPr>
            <a:r>
              <a:rPr lang="en-US" sz="2000" dirty="0">
                <a:latin typeface="Times New Roman" pitchFamily="18" charset="0"/>
                <a:cs typeface="Times New Roman" pitchFamily="18" charset="0"/>
              </a:rPr>
              <a:t>Ask and answer questions about unknown words in a text.</a:t>
            </a:r>
          </a:p>
          <a:p>
            <a:pPr marL="457200" indent="-457200" fontAlgn="auto">
              <a:spcBef>
                <a:spcPts val="0"/>
              </a:spcBef>
              <a:spcAft>
                <a:spcPts val="0"/>
              </a:spcAft>
              <a:buFontTx/>
              <a:buAutoNum type="arabicPeriod" startAt="4"/>
              <a:defRPr/>
            </a:pPr>
            <a:r>
              <a:rPr lang="en-US" sz="2000" dirty="0">
                <a:latin typeface="Times New Roman" pitchFamily="18" charset="0"/>
                <a:cs typeface="Times New Roman" pitchFamily="18" charset="0"/>
              </a:rPr>
              <a:t>Recognize common types of texts (e.g., storybooks, poems).</a:t>
            </a:r>
          </a:p>
          <a:p>
            <a:pPr marL="457200" indent="-457200" fontAlgn="auto">
              <a:spcBef>
                <a:spcPts val="0"/>
              </a:spcBef>
              <a:spcAft>
                <a:spcPts val="0"/>
              </a:spcAft>
              <a:buFontTx/>
              <a:buAutoNum type="arabicPeriod" startAt="4"/>
              <a:defRPr/>
            </a:pPr>
            <a:r>
              <a:rPr lang="en-US" sz="2000" dirty="0">
                <a:latin typeface="Times New Roman" pitchFamily="18" charset="0"/>
                <a:cs typeface="Times New Roman" pitchFamily="18" charset="0"/>
              </a:rPr>
              <a:t>With prompting and support, name the author and illustrator of a story and define the role of each in telling a story.</a:t>
            </a:r>
          </a:p>
        </p:txBody>
      </p:sp>
      <p:sp>
        <p:nvSpPr>
          <p:cNvPr id="12" name="Rounded Rectangular Callout 11"/>
          <p:cNvSpPr/>
          <p:nvPr/>
        </p:nvSpPr>
        <p:spPr bwMode="auto">
          <a:xfrm>
            <a:off x="6858000" y="5334000"/>
            <a:ext cx="1905000" cy="762000"/>
          </a:xfrm>
          <a:prstGeom prst="wedgeRoundRectCallout">
            <a:avLst>
              <a:gd name="adj1" fmla="val -90392"/>
              <a:gd name="adj2" fmla="val -19564"/>
              <a:gd name="adj3" fmla="val 16667"/>
            </a:avLst>
          </a:prstGeom>
          <a:solidFill>
            <a:schemeClr val="bg2">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lnSpc>
                <a:spcPct val="80000"/>
              </a:lnSpc>
              <a:spcBef>
                <a:spcPts val="0"/>
              </a:spcBef>
              <a:spcAft>
                <a:spcPts val="0"/>
              </a:spcAft>
              <a:defRPr/>
            </a:pPr>
            <a:r>
              <a:rPr lang="en-US" sz="2800" dirty="0">
                <a:solidFill>
                  <a:srgbClr val="FFFFFF"/>
                </a:solidFill>
                <a:effectLst>
                  <a:outerShdw blurRad="38100" dist="38100" dir="2700000" algn="tl">
                    <a:srgbClr val="000000">
                      <a:alpha val="43137"/>
                    </a:srgbClr>
                  </a:outerShdw>
                </a:effectLst>
              </a:rPr>
              <a:t>Standards</a:t>
            </a:r>
          </a:p>
        </p:txBody>
      </p:sp>
      <p:sp>
        <p:nvSpPr>
          <p:cNvPr id="9" name="Rounded Rectangular Callout 8"/>
          <p:cNvSpPr/>
          <p:nvPr/>
        </p:nvSpPr>
        <p:spPr bwMode="auto">
          <a:xfrm>
            <a:off x="5334000" y="2895600"/>
            <a:ext cx="1905000" cy="685800"/>
          </a:xfrm>
          <a:prstGeom prst="wedgeRoundRectCallout">
            <a:avLst>
              <a:gd name="adj1" fmla="val -82606"/>
              <a:gd name="adj2" fmla="val -55756"/>
              <a:gd name="adj3" fmla="val 16667"/>
            </a:avLst>
          </a:prstGeom>
          <a:solidFill>
            <a:srgbClr val="2E708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fontAlgn="auto">
              <a:lnSpc>
                <a:spcPct val="80000"/>
              </a:lnSpc>
              <a:spcBef>
                <a:spcPts val="0"/>
              </a:spcBef>
              <a:spcAft>
                <a:spcPts val="0"/>
              </a:spcAft>
              <a:defRPr/>
            </a:pPr>
            <a:r>
              <a:rPr lang="en-US" sz="2800" dirty="0">
                <a:solidFill>
                  <a:srgbClr val="FFFFFF"/>
                </a:solidFill>
                <a:effectLst>
                  <a:outerShdw blurRad="38100" dist="38100" dir="2700000" algn="tl">
                    <a:srgbClr val="000000">
                      <a:alpha val="43137"/>
                    </a:srgbClr>
                  </a:outerShdw>
                </a:effectLst>
              </a:rPr>
              <a:t>Cluster</a:t>
            </a:r>
            <a:endParaRPr lang="en-US" sz="3200" dirty="0">
              <a:solidFill>
                <a:srgbClr val="FFFFFF"/>
              </a:solidFill>
              <a:effectLst>
                <a:outerShdw blurRad="38100" dist="38100" dir="2700000" algn="tl">
                  <a:srgbClr val="000000">
                    <a:alpha val="43137"/>
                  </a:srgbClr>
                </a:outerShdw>
              </a:effectLst>
            </a:endParaRPr>
          </a:p>
        </p:txBody>
      </p:sp>
      <p:sp>
        <p:nvSpPr>
          <p:cNvPr id="20" name="Rounded Rectangular Callout 19"/>
          <p:cNvSpPr/>
          <p:nvPr/>
        </p:nvSpPr>
        <p:spPr bwMode="auto">
          <a:xfrm>
            <a:off x="5715000" y="1371600"/>
            <a:ext cx="1524000" cy="914400"/>
          </a:xfrm>
          <a:prstGeom prst="wedgeRoundRectCallout">
            <a:avLst>
              <a:gd name="adj1" fmla="val 83679"/>
              <a:gd name="adj2" fmla="val -23118"/>
              <a:gd name="adj3" fmla="val 16667"/>
            </a:avLst>
          </a:prstGeom>
          <a:solidFill>
            <a:srgbClr val="C000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lnSpc>
                <a:spcPct val="80000"/>
              </a:lnSpc>
              <a:spcBef>
                <a:spcPts val="0"/>
              </a:spcBef>
              <a:spcAft>
                <a:spcPts val="0"/>
              </a:spcAft>
              <a:defRPr/>
            </a:pPr>
            <a:r>
              <a:rPr lang="en-US" sz="2800" dirty="0">
                <a:solidFill>
                  <a:srgbClr val="FFFFFF"/>
                </a:solidFill>
                <a:effectLst>
                  <a:outerShdw blurRad="38100" dist="38100" dir="2700000" algn="tl">
                    <a:srgbClr val="000000">
                      <a:alpha val="43137"/>
                    </a:srgbClr>
                  </a:outerShdw>
                </a:effectLst>
              </a:rPr>
              <a:t>Strand</a:t>
            </a:r>
          </a:p>
        </p:txBody>
      </p:sp>
      <p:sp>
        <p:nvSpPr>
          <p:cNvPr id="21" name="Rounded Rectangular Callout 20"/>
          <p:cNvSpPr/>
          <p:nvPr/>
        </p:nvSpPr>
        <p:spPr bwMode="auto">
          <a:xfrm>
            <a:off x="5334000" y="2895600"/>
            <a:ext cx="1905000" cy="685800"/>
          </a:xfrm>
          <a:prstGeom prst="wedgeRoundRectCallout">
            <a:avLst>
              <a:gd name="adj1" fmla="val -102665"/>
              <a:gd name="adj2" fmla="val 254692"/>
              <a:gd name="adj3" fmla="val 16667"/>
            </a:avLst>
          </a:prstGeom>
          <a:solidFill>
            <a:srgbClr val="2E708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fontAlgn="auto">
              <a:lnSpc>
                <a:spcPct val="80000"/>
              </a:lnSpc>
              <a:spcBef>
                <a:spcPts val="0"/>
              </a:spcBef>
              <a:spcAft>
                <a:spcPts val="0"/>
              </a:spcAft>
              <a:defRPr/>
            </a:pPr>
            <a:r>
              <a:rPr lang="en-US" sz="2800" dirty="0">
                <a:solidFill>
                  <a:srgbClr val="FFFFFF"/>
                </a:solidFill>
                <a:effectLst>
                  <a:outerShdw blurRad="38100" dist="38100" dir="2700000" algn="tl">
                    <a:srgbClr val="000000">
                      <a:alpha val="43137"/>
                    </a:srgbClr>
                  </a:outerShdw>
                </a:effectLst>
              </a:rPr>
              <a:t>Cluster</a:t>
            </a:r>
            <a:endParaRPr lang="en-US" sz="3200" dirty="0">
              <a:solidFill>
                <a:srgbClr val="FFFFFF"/>
              </a:solidFill>
              <a:effectLst>
                <a:outerShdw blurRad="38100" dist="38100" dir="2700000" algn="tl">
                  <a:srgbClr val="000000">
                    <a:alpha val="43137"/>
                  </a:srgbClr>
                </a:outerShdw>
              </a:effectLst>
            </a:endParaRPr>
          </a:p>
        </p:txBody>
      </p:sp>
      <p:sp>
        <p:nvSpPr>
          <p:cNvPr id="88101" name="Slide Number Placeholder 21"/>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732ACA-C129-413C-BBAD-7C4C5DA2DF51}" type="slidenum">
              <a:rPr lang="en-US"/>
              <a:pPr fontAlgn="base">
                <a:spcBef>
                  <a:spcPct val="0"/>
                </a:spcBef>
                <a:spcAft>
                  <a:spcPct val="0"/>
                </a:spcAft>
                <a:defRPr/>
              </a:pPr>
              <a:t>37</a:t>
            </a:fld>
            <a:endParaRPr lang="en-US"/>
          </a:p>
        </p:txBody>
      </p:sp>
      <p:sp>
        <p:nvSpPr>
          <p:cNvPr id="24" name="Date Placeholder 23"/>
          <p:cNvSpPr>
            <a:spLocks noGrp="1"/>
          </p:cNvSpPr>
          <p:nvPr>
            <p:ph type="dt" sz="quarter" idx="14"/>
          </p:nvPr>
        </p:nvSpPr>
        <p:spPr/>
        <p:txBody>
          <a:bodyPr/>
          <a:lstStyle/>
          <a:p>
            <a:pPr>
              <a:defRPr/>
            </a:pP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linds(horizontal)">
                                      <p:cBhvr>
                                        <p:cTn id="22" dur="500"/>
                                        <p:tgtEl>
                                          <p:spTgt spid="2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2"/>
          <p:cNvSpPr>
            <a:spLocks noGrp="1"/>
          </p:cNvSpPr>
          <p:nvPr>
            <p:ph type="title"/>
          </p:nvPr>
        </p:nvSpPr>
        <p:spPr>
          <a:xfrm>
            <a:off x="0" y="0"/>
            <a:ext cx="9144000" cy="1371600"/>
          </a:xfrm>
          <a:ln>
            <a:noFill/>
          </a:ln>
        </p:spPr>
        <p:txBody>
          <a:bodyPr/>
          <a:lstStyle/>
          <a:p>
            <a:pPr eaLnBrk="1" fontAlgn="auto" hangingPunct="1">
              <a:spcAft>
                <a:spcPts val="0"/>
              </a:spcAft>
              <a:defRPr/>
            </a:pPr>
            <a:r>
              <a:rPr lang="en-US" sz="4000" smtClean="0">
                <a:solidFill>
                  <a:schemeClr val="bg1">
                    <a:lumMod val="75000"/>
                    <a:lumOff val="25000"/>
                  </a:schemeClr>
                </a:solidFill>
                <a:ea typeface="Geneva" charset="0"/>
                <a:cs typeface="Geneva" charset="0"/>
              </a:rPr>
              <a:t>Coding</a:t>
            </a:r>
          </a:p>
        </p:txBody>
      </p:sp>
      <p:sp>
        <p:nvSpPr>
          <p:cNvPr id="55299" name="Content Placeholder 1"/>
          <p:cNvSpPr>
            <a:spLocks noGrp="1"/>
          </p:cNvSpPr>
          <p:nvPr>
            <p:ph idx="1"/>
          </p:nvPr>
        </p:nvSpPr>
        <p:spPr>
          <a:xfrm>
            <a:off x="533400" y="1295400"/>
            <a:ext cx="8229600" cy="5181600"/>
          </a:xfrm>
        </p:spPr>
        <p:txBody>
          <a:bodyPr/>
          <a:lstStyle/>
          <a:p>
            <a:pPr marL="0" indent="0" eaLnBrk="1" fontAlgn="auto" hangingPunct="1">
              <a:spcBef>
                <a:spcPct val="0"/>
              </a:spcBef>
              <a:defRPr/>
            </a:pPr>
            <a:r>
              <a:rPr lang="en-US" sz="4000" dirty="0" smtClean="0">
                <a:latin typeface="Times New Roman" pitchFamily="18" charset="0"/>
                <a:cs typeface="Times New Roman" pitchFamily="18" charset="0"/>
              </a:rPr>
              <a:t>                       </a:t>
            </a:r>
          </a:p>
          <a:p>
            <a:pPr marL="0" indent="0" eaLnBrk="1" fontAlgn="auto" hangingPunct="1">
              <a:spcAft>
                <a:spcPts val="0"/>
              </a:spcAft>
              <a:defRPr/>
            </a:pPr>
            <a:endParaRPr lang="en-US" sz="4000" dirty="0">
              <a:solidFill>
                <a:schemeClr val="bg1"/>
              </a:solidFill>
            </a:endParaRPr>
          </a:p>
          <a:p>
            <a:pPr marL="0" indent="0" eaLnBrk="1" fontAlgn="auto" hangingPunct="1">
              <a:spcAft>
                <a:spcPts val="0"/>
              </a:spcAft>
              <a:defRPr/>
            </a:pPr>
            <a:r>
              <a:rPr lang="en-US" sz="4000" dirty="0">
                <a:solidFill>
                  <a:schemeClr val="bg1"/>
                </a:solidFill>
              </a:rPr>
              <a:t>Reading Literature</a:t>
            </a:r>
          </a:p>
          <a:p>
            <a:pPr marL="0" indent="0" eaLnBrk="1" fontAlgn="auto" hangingPunct="1">
              <a:spcBef>
                <a:spcPct val="0"/>
              </a:spcBef>
              <a:defRPr/>
            </a:pPr>
            <a:r>
              <a:rPr lang="en-US" sz="4000" dirty="0" smtClean="0">
                <a:latin typeface="Times New Roman" pitchFamily="18" charset="0"/>
                <a:cs typeface="Times New Roman" pitchFamily="18" charset="0"/>
              </a:rPr>
              <a:t>   </a:t>
            </a:r>
          </a:p>
          <a:p>
            <a:pPr marL="0" indent="0" eaLnBrk="1" fontAlgn="auto" hangingPunct="1">
              <a:spcBef>
                <a:spcPct val="0"/>
              </a:spcBef>
              <a:defRPr/>
            </a:pPr>
            <a:r>
              <a:rPr lang="en-US" sz="4800" dirty="0" smtClean="0">
                <a:latin typeface="Times New Roman" pitchFamily="18" charset="0"/>
                <a:cs typeface="Times New Roman" pitchFamily="18" charset="0"/>
              </a:rPr>
              <a:t>RL.1.3</a:t>
            </a:r>
          </a:p>
          <a:p>
            <a:pPr marL="0" indent="0" eaLnBrk="1" fontAlgn="auto" hangingPunct="1">
              <a:spcBef>
                <a:spcPct val="0"/>
              </a:spcBef>
              <a:defRPr/>
            </a:pPr>
            <a:endParaRPr lang="en-US" sz="4800" dirty="0" smtClean="0">
              <a:latin typeface="Times New Roman" pitchFamily="18" charset="0"/>
              <a:cs typeface="Times New Roman" pitchFamily="18" charset="0"/>
            </a:endParaRPr>
          </a:p>
          <a:p>
            <a:pPr marL="0" indent="0" eaLnBrk="1" fontAlgn="auto" hangingPunct="1">
              <a:spcBef>
                <a:spcPct val="0"/>
              </a:spcBef>
              <a:defRPr/>
            </a:pPr>
            <a:r>
              <a:rPr lang="en-US" sz="4800" dirty="0" smtClean="0">
                <a:latin typeface="Times New Roman" pitchFamily="18" charset="0"/>
                <a:cs typeface="Times New Roman" pitchFamily="18" charset="0"/>
              </a:rPr>
              <a:t>1.RL.3                    </a:t>
            </a:r>
            <a:endParaRPr lang="en-US" sz="4800" dirty="0" smtClean="0">
              <a:solidFill>
                <a:srgbClr val="92D050"/>
              </a:solidFill>
              <a:latin typeface="Times New Roman" pitchFamily="18" charset="0"/>
              <a:cs typeface="Times New Roman" pitchFamily="18" charset="0"/>
            </a:endParaRPr>
          </a:p>
        </p:txBody>
      </p:sp>
      <p:sp>
        <p:nvSpPr>
          <p:cNvPr id="47108" name="Slide Number Placeholder 3"/>
          <p:cNvSpPr>
            <a:spLocks noGrp="1"/>
          </p:cNvSpPr>
          <p:nvPr>
            <p:ph type="sldNum" sz="quarter" idx="10"/>
          </p:nvPr>
        </p:nvSpPr>
        <p:spPr bwMode="auto">
          <a:ln>
            <a:miter lim="800000"/>
            <a:headEnd/>
            <a:tailEnd/>
          </a:ln>
        </p:spPr>
        <p:txBody>
          <a:bodyPr/>
          <a:lstStyle/>
          <a:p>
            <a:pPr>
              <a:defRPr/>
            </a:pPr>
            <a:fld id="{6DED4639-4720-4581-8302-C9323BD2F62D}" type="slidenum">
              <a:rPr lang="en-US"/>
              <a:pPr>
                <a:defRPr/>
              </a:pPr>
              <a:t>38</a:t>
            </a:fld>
            <a:endParaRPr lang="en-US" dirty="0"/>
          </a:p>
        </p:txBody>
      </p:sp>
      <p:sp>
        <p:nvSpPr>
          <p:cNvPr id="196612" name="Oval Callout 6"/>
          <p:cNvSpPr>
            <a:spLocks noChangeArrowheads="1"/>
          </p:cNvSpPr>
          <p:nvPr/>
        </p:nvSpPr>
        <p:spPr bwMode="auto">
          <a:xfrm rot="-495566">
            <a:off x="835025" y="1954213"/>
            <a:ext cx="2160588" cy="1163637"/>
          </a:xfrm>
          <a:prstGeom prst="wedgeEllipseCallout">
            <a:avLst>
              <a:gd name="adj1" fmla="val 76324"/>
              <a:gd name="adj2" fmla="val 177787"/>
            </a:avLst>
          </a:prstGeom>
          <a:solidFill>
            <a:srgbClr val="FF0000"/>
          </a:solidFill>
          <a:ln w="9525">
            <a:noFill/>
            <a:miter lim="800000"/>
            <a:headEnd/>
            <a:tailEnd/>
          </a:ln>
        </p:spPr>
        <p:txBody>
          <a:bodyPr wrap="none" anchor="ctr"/>
          <a:lstStyle/>
          <a:p>
            <a:pPr algn="ctr"/>
            <a:r>
              <a:rPr lang="en-US" b="1">
                <a:latin typeface="Garamond" pitchFamily="18" charset="0"/>
              </a:rPr>
              <a:t>Strand</a:t>
            </a:r>
            <a:endParaRPr lang="en-US">
              <a:solidFill>
                <a:schemeClr val="bg1"/>
              </a:solidFill>
              <a:latin typeface="Garamond" pitchFamily="18" charset="0"/>
            </a:endParaRPr>
          </a:p>
        </p:txBody>
      </p:sp>
      <p:sp>
        <p:nvSpPr>
          <p:cNvPr id="55303" name="Oval Callout 7"/>
          <p:cNvSpPr>
            <a:spLocks noChangeArrowheads="1"/>
          </p:cNvSpPr>
          <p:nvPr/>
        </p:nvSpPr>
        <p:spPr bwMode="auto">
          <a:xfrm rot="10800000" flipV="1">
            <a:off x="6553200" y="2625725"/>
            <a:ext cx="1752600" cy="1219200"/>
          </a:xfrm>
          <a:prstGeom prst="wedgeEllipseCallout">
            <a:avLst>
              <a:gd name="adj1" fmla="val 104360"/>
              <a:gd name="adj2" fmla="val 89690"/>
            </a:avLst>
          </a:prstGeom>
          <a:solidFill>
            <a:schemeClr val="accent3"/>
          </a:solidFill>
          <a:ln>
            <a:noFill/>
          </a:ln>
          <a:extLst/>
        </p:spPr>
        <p:txBody>
          <a:bodyPr wrap="none" anchor="ctr"/>
          <a:lstStyle/>
          <a:p>
            <a:pPr algn="ctr" fontAlgn="auto">
              <a:spcBef>
                <a:spcPts val="0"/>
              </a:spcBef>
              <a:spcAft>
                <a:spcPts val="0"/>
              </a:spcAft>
              <a:defRPr/>
            </a:pPr>
            <a:r>
              <a:rPr lang="en-US" b="1" dirty="0">
                <a:latin typeface="+mn-lt"/>
              </a:rPr>
              <a:t>Standard </a:t>
            </a:r>
          </a:p>
        </p:txBody>
      </p:sp>
      <p:sp>
        <p:nvSpPr>
          <p:cNvPr id="196614" name="Oval Callout 5"/>
          <p:cNvSpPr>
            <a:spLocks noChangeArrowheads="1"/>
          </p:cNvSpPr>
          <p:nvPr/>
        </p:nvSpPr>
        <p:spPr bwMode="auto">
          <a:xfrm>
            <a:off x="3886200" y="1727200"/>
            <a:ext cx="1752600" cy="979488"/>
          </a:xfrm>
          <a:prstGeom prst="wedgeEllipseCallout">
            <a:avLst>
              <a:gd name="adj1" fmla="val 6185"/>
              <a:gd name="adj2" fmla="val 186042"/>
            </a:avLst>
          </a:prstGeom>
          <a:solidFill>
            <a:srgbClr val="0091B2"/>
          </a:solidFill>
          <a:ln w="9525">
            <a:noFill/>
            <a:miter lim="800000"/>
            <a:headEnd/>
            <a:tailEnd/>
          </a:ln>
        </p:spPr>
        <p:txBody>
          <a:bodyPr wrap="none" anchor="ctr"/>
          <a:lstStyle/>
          <a:p>
            <a:pPr algn="ctr"/>
            <a:r>
              <a:rPr lang="en-US" b="1">
                <a:latin typeface="Garamond" pitchFamily="18" charset="0"/>
              </a:rPr>
              <a:t>Grade Level</a:t>
            </a:r>
          </a:p>
        </p:txBody>
      </p:sp>
    </p:spTree>
  </p:cSld>
  <p:clrMapOvr>
    <a:masterClrMapping/>
  </p:clrMapOvr>
  <p:transition spd="med" advClick="0">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Slide Number Placeholder 1"/>
          <p:cNvSpPr>
            <a:spLocks noGrp="1"/>
          </p:cNvSpPr>
          <p:nvPr>
            <p:ph type="sldNum" sz="quarter" idx="4294967295"/>
          </p:nvPr>
        </p:nvSpPr>
        <p:spPr bwMode="auto">
          <a:xfrm>
            <a:off x="76200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432E2BE4-8827-4CFA-A9A8-5CFF13180C05}" type="slidenum">
              <a:rPr lang="en-US"/>
              <a:pPr fontAlgn="base">
                <a:spcBef>
                  <a:spcPct val="0"/>
                </a:spcBef>
                <a:spcAft>
                  <a:spcPct val="0"/>
                </a:spcAft>
                <a:defRPr/>
              </a:pPr>
              <a:t>39</a:t>
            </a:fld>
            <a:endParaRPr lang="en-US"/>
          </a:p>
        </p:txBody>
      </p:sp>
      <p:pic>
        <p:nvPicPr>
          <p:cNvPr id="198658" name="Picture 3"/>
          <p:cNvPicPr>
            <a:picLocks noChangeAspect="1" noChangeArrowheads="1"/>
          </p:cNvPicPr>
          <p:nvPr/>
        </p:nvPicPr>
        <p:blipFill>
          <a:blip r:embed="rId3"/>
          <a:srcRect/>
          <a:stretch>
            <a:fillRect/>
          </a:stretch>
        </p:blipFill>
        <p:spPr bwMode="auto">
          <a:xfrm rot="5400000">
            <a:off x="1409700" y="-723900"/>
            <a:ext cx="6324600" cy="83820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7" name="Content Placeholder 2"/>
          <p:cNvSpPr>
            <a:spLocks noGrp="1"/>
          </p:cNvSpPr>
          <p:nvPr>
            <p:ph sz="quarter" idx="13"/>
          </p:nvPr>
        </p:nvSpPr>
        <p:spPr>
          <a:xfrm>
            <a:off x="533400" y="2057400"/>
            <a:ext cx="8458200" cy="4495800"/>
          </a:xfrm>
        </p:spPr>
        <p:txBody>
          <a:bodyPr>
            <a:normAutofit fontScale="25000" lnSpcReduction="20000"/>
          </a:bodyPr>
          <a:lstStyle/>
          <a:p>
            <a:pPr marL="0" indent="0" algn="l" eaLnBrk="1" fontAlgn="auto" hangingPunct="1">
              <a:spcBef>
                <a:spcPts val="0"/>
              </a:spcBef>
              <a:spcAft>
                <a:spcPts val="0"/>
              </a:spcAft>
              <a:defRPr/>
            </a:pPr>
            <a:endParaRPr lang="en-US" sz="2800" b="1" i="1" dirty="0" smtClean="0">
              <a:ea typeface="Geneva" charset="0"/>
              <a:cs typeface="Geneva" charset="0"/>
            </a:endParaRPr>
          </a:p>
          <a:p>
            <a:pPr marL="0" indent="0" algn="l" eaLnBrk="1" fontAlgn="auto" hangingPunct="1">
              <a:spcBef>
                <a:spcPts val="0"/>
              </a:spcBef>
              <a:spcAft>
                <a:spcPts val="0"/>
              </a:spcAft>
              <a:defRPr/>
            </a:pPr>
            <a:r>
              <a:rPr lang="en-US" sz="9800" b="1" i="1" dirty="0" smtClean="0">
                <a:ea typeface="Geneva" charset="0"/>
                <a:cs typeface="Geneva" charset="0"/>
              </a:rPr>
              <a:t>Goal</a:t>
            </a:r>
          </a:p>
          <a:p>
            <a:pPr marL="0" indent="0" algn="l" eaLnBrk="1" fontAlgn="auto" hangingPunct="1">
              <a:spcBef>
                <a:spcPts val="300"/>
              </a:spcBef>
              <a:spcAft>
                <a:spcPts val="300"/>
              </a:spcAft>
              <a:defRPr/>
            </a:pPr>
            <a:r>
              <a:rPr lang="en-US" sz="9800" dirty="0" smtClean="0">
                <a:ea typeface="Geneva" charset="0"/>
                <a:cs typeface="Geneva" charset="0"/>
              </a:rPr>
              <a:t>Participants will connect and apply background experience with standards to expand their understanding of the history, purpose, process, design, and content of the 2010 Arizona ELA Standards.</a:t>
            </a:r>
            <a:endParaRPr lang="en-US" sz="9800" b="1" i="1" dirty="0" smtClean="0">
              <a:ea typeface="Geneva" charset="0"/>
              <a:cs typeface="Geneva" charset="0"/>
            </a:endParaRPr>
          </a:p>
          <a:p>
            <a:pPr marL="0" indent="0" algn="l" eaLnBrk="1" fontAlgn="auto" hangingPunct="1">
              <a:spcBef>
                <a:spcPct val="0"/>
              </a:spcBef>
              <a:spcAft>
                <a:spcPts val="0"/>
              </a:spcAft>
              <a:defRPr/>
            </a:pPr>
            <a:r>
              <a:rPr lang="en-US" sz="9800" b="1" i="1" dirty="0" smtClean="0">
                <a:ea typeface="Geneva" charset="0"/>
                <a:cs typeface="Geneva" charset="0"/>
              </a:rPr>
              <a:t>Essential Questions</a:t>
            </a:r>
          </a:p>
          <a:p>
            <a:pPr marL="0" indent="0" algn="l" eaLnBrk="1" fontAlgn="auto" hangingPunct="1">
              <a:spcBef>
                <a:spcPct val="0"/>
              </a:spcBef>
              <a:spcAft>
                <a:spcPts val="0"/>
              </a:spcAft>
              <a:buSzPct val="65000"/>
              <a:defRPr/>
            </a:pPr>
            <a:r>
              <a:rPr lang="en-US" sz="9800" dirty="0" smtClean="0">
                <a:ea typeface="Geneva" charset="0"/>
                <a:cs typeface="Geneva" charset="0"/>
              </a:rPr>
              <a:t>Why Common Core Standards?</a:t>
            </a:r>
          </a:p>
          <a:p>
            <a:pPr marL="0" indent="0" algn="l" eaLnBrk="1" fontAlgn="auto" hangingPunct="1">
              <a:lnSpc>
                <a:spcPct val="120000"/>
              </a:lnSpc>
              <a:spcBef>
                <a:spcPct val="0"/>
              </a:spcBef>
              <a:spcAft>
                <a:spcPts val="0"/>
              </a:spcAft>
              <a:defRPr/>
            </a:pPr>
            <a:r>
              <a:rPr lang="en-US" sz="9800" dirty="0" smtClean="0">
                <a:ea typeface="Geneva" charset="0"/>
                <a:cs typeface="Geneva" charset="0"/>
              </a:rPr>
              <a:t>What are the Instructional Shifts called for in the Common Core Standards?</a:t>
            </a:r>
          </a:p>
          <a:p>
            <a:pPr marL="0" indent="0" algn="l" eaLnBrk="1" fontAlgn="auto" hangingPunct="1">
              <a:spcBef>
                <a:spcPct val="0"/>
              </a:spcBef>
              <a:spcAft>
                <a:spcPts val="0"/>
              </a:spcAft>
              <a:defRPr/>
            </a:pPr>
            <a:r>
              <a:rPr lang="en-US" sz="9800" dirty="0" smtClean="0">
                <a:ea typeface="Geneva" charset="0"/>
                <a:cs typeface="Geneva" charset="0"/>
              </a:rPr>
              <a:t>Why is the design of the document important?</a:t>
            </a:r>
          </a:p>
          <a:p>
            <a:pPr marL="0" indent="0" algn="l" eaLnBrk="1" fontAlgn="auto" hangingPunct="1">
              <a:spcBef>
                <a:spcPct val="0"/>
              </a:spcBef>
              <a:spcAft>
                <a:spcPts val="0"/>
              </a:spcAft>
              <a:defRPr/>
            </a:pPr>
            <a:r>
              <a:rPr lang="en-US" sz="9800" dirty="0" smtClean="0">
                <a:ea typeface="Geneva" charset="0"/>
                <a:cs typeface="Geneva" charset="0"/>
              </a:rPr>
              <a:t>What is not covered by the AZ 2010 ELA Standards?</a:t>
            </a:r>
          </a:p>
          <a:p>
            <a:pPr marL="0" lvl="1" indent="0" algn="l" eaLnBrk="1" fontAlgn="auto" hangingPunct="1">
              <a:spcBef>
                <a:spcPct val="0"/>
              </a:spcBef>
              <a:spcAft>
                <a:spcPts val="0"/>
              </a:spcAft>
              <a:defRPr/>
            </a:pPr>
            <a:r>
              <a:rPr lang="en-US" sz="9800" dirty="0" smtClean="0">
                <a:solidFill>
                  <a:schemeClr val="tx1"/>
                </a:solidFill>
                <a:ea typeface="Geneva" charset="0"/>
                <a:cs typeface="Geneva" charset="0"/>
              </a:rPr>
              <a:t>What are characteristics of students who are college and/or career ready?</a:t>
            </a:r>
          </a:p>
          <a:p>
            <a:pPr marL="0" lvl="1" indent="0" algn="l" eaLnBrk="1" fontAlgn="auto" hangingPunct="1">
              <a:spcBef>
                <a:spcPct val="0"/>
              </a:spcBef>
              <a:spcAft>
                <a:spcPts val="0"/>
              </a:spcAft>
              <a:defRPr/>
            </a:pPr>
            <a:r>
              <a:rPr lang="en-US" sz="9800" dirty="0" smtClean="0">
                <a:solidFill>
                  <a:schemeClr val="tx1"/>
                </a:solidFill>
                <a:ea typeface="Geneva" charset="0"/>
                <a:cs typeface="Geneva" charset="0"/>
              </a:rPr>
              <a:t>How do I read this document?</a:t>
            </a:r>
          </a:p>
          <a:p>
            <a:pPr marL="0" indent="0" eaLnBrk="1" fontAlgn="auto" hangingPunct="1">
              <a:spcAft>
                <a:spcPts val="0"/>
              </a:spcAft>
              <a:defRPr/>
            </a:pPr>
            <a:endParaRPr lang="en-US" sz="9800" dirty="0" smtClean="0">
              <a:ea typeface="Geneva" charset="0"/>
              <a:cs typeface="Geneva" charset="0"/>
            </a:endParaRPr>
          </a:p>
          <a:p>
            <a:pPr marL="0" indent="0" eaLnBrk="1" fontAlgn="auto" hangingPunct="1">
              <a:spcAft>
                <a:spcPts val="0"/>
              </a:spcAft>
              <a:defRPr/>
            </a:pPr>
            <a:endParaRPr lang="en-US" dirty="0" smtClean="0">
              <a:ea typeface="Geneva" charset="0"/>
              <a:cs typeface="Geneva" charset="0"/>
            </a:endParaRPr>
          </a:p>
          <a:p>
            <a:pPr marL="0" indent="0" eaLnBrk="1" fontAlgn="auto" hangingPunct="1">
              <a:spcAft>
                <a:spcPts val="0"/>
              </a:spcAft>
              <a:defRPr/>
            </a:pPr>
            <a:endParaRPr lang="en-US" dirty="0" smtClean="0">
              <a:ea typeface="Geneva" charset="0"/>
              <a:cs typeface="Geneva" charset="0"/>
            </a:endParaRPr>
          </a:p>
          <a:p>
            <a:pPr marL="0" indent="0" eaLnBrk="1" fontAlgn="auto" hangingPunct="1">
              <a:spcAft>
                <a:spcPts val="0"/>
              </a:spcAft>
              <a:defRPr/>
            </a:pPr>
            <a:endParaRPr lang="en-US" dirty="0" smtClean="0">
              <a:ea typeface="Geneva" charset="0"/>
              <a:cs typeface="Geneva" charset="0"/>
            </a:endParaRPr>
          </a:p>
          <a:p>
            <a:pPr marL="0" indent="0" eaLnBrk="1" fontAlgn="auto" hangingPunct="1">
              <a:spcAft>
                <a:spcPts val="0"/>
              </a:spcAft>
              <a:defRPr/>
            </a:pPr>
            <a:r>
              <a:rPr lang="en-US" dirty="0" smtClean="0">
                <a:ea typeface="Geneva" charset="0"/>
                <a:cs typeface="Geneva" charset="0"/>
              </a:rPr>
              <a:t>(K-12)</a:t>
            </a:r>
          </a:p>
        </p:txBody>
      </p:sp>
      <p:sp>
        <p:nvSpPr>
          <p:cNvPr id="28674" name="Title 1"/>
          <p:cNvSpPr>
            <a:spLocks noGrp="1"/>
          </p:cNvSpPr>
          <p:nvPr>
            <p:ph type="title"/>
          </p:nvPr>
        </p:nvSpPr>
        <p:spPr>
          <a:xfrm>
            <a:off x="7938" y="1295400"/>
            <a:ext cx="9136062" cy="609600"/>
          </a:xfrm>
          <a:ln>
            <a:noFill/>
          </a:ln>
        </p:spPr>
        <p:txBody>
          <a:bodyPr>
            <a:normAutofit fontScale="90000"/>
          </a:bodyPr>
          <a:lstStyle/>
          <a:p>
            <a:pPr eaLnBrk="1" fontAlgn="auto" hangingPunct="1">
              <a:spcAft>
                <a:spcPts val="0"/>
              </a:spcAft>
              <a:defRPr/>
            </a:pPr>
            <a:r>
              <a:rPr lang="en-US" sz="3600" dirty="0" smtClean="0">
                <a:solidFill>
                  <a:schemeClr val="bg1">
                    <a:lumMod val="75000"/>
                    <a:lumOff val="25000"/>
                  </a:schemeClr>
                </a:solidFill>
                <a:ea typeface="Geneva" charset="0"/>
                <a:cs typeface="Geneva" charset="0"/>
              </a:rPr>
              <a:t>   </a:t>
            </a:r>
            <a:r>
              <a:rPr lang="en-US" sz="4000" dirty="0" smtClean="0">
                <a:solidFill>
                  <a:schemeClr val="bg1">
                    <a:lumMod val="75000"/>
                    <a:lumOff val="25000"/>
                  </a:schemeClr>
                </a:solidFill>
                <a:ea typeface="Geneva" charset="0"/>
                <a:cs typeface="Geneva" charset="0"/>
              </a:rPr>
              <a:t>Overview and Introduction</a:t>
            </a:r>
          </a:p>
        </p:txBody>
      </p:sp>
      <p:sp>
        <p:nvSpPr>
          <p:cNvPr id="4" name="Slide Number Placeholder 3"/>
          <p:cNvSpPr>
            <a:spLocks noGrp="1"/>
          </p:cNvSpPr>
          <p:nvPr>
            <p:ph type="sldNum" sz="quarter" idx="16"/>
          </p:nvPr>
        </p:nvSpPr>
        <p:spPr/>
        <p:txBody>
          <a:bodyPr/>
          <a:lstStyle/>
          <a:p>
            <a:pPr>
              <a:defRPr/>
            </a:pPr>
            <a:fld id="{681BAA75-CA25-42BB-95C8-98876FB82215}" type="slidenum">
              <a:rPr lang="en-US">
                <a:solidFill>
                  <a:schemeClr val="bg1">
                    <a:lumMod val="75000"/>
                  </a:schemeClr>
                </a:solidFill>
              </a:rPr>
              <a:pPr>
                <a:defRPr/>
              </a:pPr>
              <a:t>4</a:t>
            </a:fld>
            <a:endParaRPr lang="en-US" dirty="0">
              <a:solidFill>
                <a:schemeClr val="bg1">
                  <a:lumMod val="75000"/>
                </a:schemeClr>
              </a:solidFill>
            </a:endParaRPr>
          </a:p>
        </p:txBody>
      </p:sp>
      <p:pic>
        <p:nvPicPr>
          <p:cNvPr id="28676"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990600" y="152400"/>
            <a:ext cx="7620000" cy="982663"/>
          </a:xfrm>
          <a:prstGeom prst="rect">
            <a:avLst/>
          </a:prstGeom>
          <a:noFill/>
          <a:ln w="9525">
            <a:noFill/>
            <a:miter lim="800000"/>
            <a:headEnd/>
            <a:tailEnd/>
          </a:ln>
        </p:spPr>
      </p:pic>
      <p:sp>
        <p:nvSpPr>
          <p:cNvPr id="6" name="Date Placeholder 5"/>
          <p:cNvSpPr>
            <a:spLocks noGrp="1"/>
          </p:cNvSpPr>
          <p:nvPr>
            <p:ph type="dt" sz="quarter" idx="14"/>
          </p:nvPr>
        </p:nvSpPr>
        <p:spPr/>
        <p:txBody>
          <a:bodyPr/>
          <a:lstStyle/>
          <a:p>
            <a:pPr>
              <a:defRPr/>
            </a:pPr>
            <a:endParaRPr lang="en-US"/>
          </a:p>
        </p:txBody>
      </p:sp>
    </p:spTree>
  </p:cSld>
  <p:clrMapOvr>
    <a:masterClrMapping/>
  </p:clrMapOvr>
  <p:transition spd="slow"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Content Placeholder 1"/>
          <p:cNvSpPr>
            <a:spLocks noGrp="1"/>
          </p:cNvSpPr>
          <p:nvPr>
            <p:ph sz="quarter" idx="13"/>
          </p:nvPr>
        </p:nvSpPr>
        <p:spPr>
          <a:xfrm>
            <a:off x="609600" y="1295400"/>
            <a:ext cx="8229600" cy="4953000"/>
          </a:xfrm>
        </p:spPr>
        <p:txBody>
          <a:bodyPr>
            <a:normAutofit fontScale="92500" lnSpcReduction="20000"/>
          </a:bodyPr>
          <a:lstStyle/>
          <a:p>
            <a:pPr marL="0" indent="0" algn="l" eaLnBrk="1" fontAlgn="auto" hangingPunct="1">
              <a:spcAft>
                <a:spcPts val="0"/>
              </a:spcAft>
              <a:defRPr/>
            </a:pPr>
            <a:endParaRPr lang="en-US" sz="3200" b="1" dirty="0" smtClean="0">
              <a:latin typeface="+mj-lt"/>
              <a:ea typeface="Geneva" charset="0"/>
              <a:cs typeface="Geneva" charset="0"/>
            </a:endParaRPr>
          </a:p>
          <a:p>
            <a:pPr marL="0" indent="0" algn="l" eaLnBrk="1" fontAlgn="auto" hangingPunct="1">
              <a:spcAft>
                <a:spcPts val="0"/>
              </a:spcAft>
              <a:defRPr/>
            </a:pPr>
            <a:r>
              <a:rPr lang="en-US" sz="3200" b="1" dirty="0" smtClean="0">
                <a:latin typeface="+mj-lt"/>
                <a:ea typeface="Geneva" charset="0"/>
                <a:cs typeface="Geneva" charset="0"/>
              </a:rPr>
              <a:t>Materials: Ringed Standards</a:t>
            </a:r>
          </a:p>
          <a:p>
            <a:pPr marL="342900" lvl="1" indent="-342900" algn="l" eaLnBrk="1" fontAlgn="auto" hangingPunct="1">
              <a:spcAft>
                <a:spcPts val="0"/>
              </a:spcAft>
              <a:buFont typeface="Arial" pitchFamily="34" charset="0"/>
              <a:buChar char="•"/>
              <a:defRPr/>
            </a:pPr>
            <a:r>
              <a:rPr lang="en-US" sz="2400" dirty="0" smtClean="0">
                <a:solidFill>
                  <a:schemeClr val="tx1"/>
                </a:solidFill>
                <a:ea typeface="Geneva" charset="0"/>
                <a:cs typeface="Geneva" charset="0"/>
              </a:rPr>
              <a:t>Select a Cluster and Standard from the College and Career Ready Anchor Standards (CCR).</a:t>
            </a:r>
          </a:p>
          <a:p>
            <a:pPr marL="342900" lvl="1" indent="-342900" algn="l" eaLnBrk="1" fontAlgn="auto" hangingPunct="1">
              <a:spcAft>
                <a:spcPts val="0"/>
              </a:spcAft>
              <a:buFont typeface="Arial" pitchFamily="34" charset="0"/>
              <a:buChar char="•"/>
              <a:defRPr/>
            </a:pPr>
            <a:r>
              <a:rPr lang="en-US" sz="2400" dirty="0" smtClean="0">
                <a:solidFill>
                  <a:schemeClr val="tx1"/>
                </a:solidFill>
                <a:ea typeface="Geneva" charset="0"/>
                <a:cs typeface="Geneva" charset="0"/>
              </a:rPr>
              <a:t>Find the Cluster and Standard match in the Standards.</a:t>
            </a:r>
          </a:p>
          <a:p>
            <a:pPr marL="342900" lvl="1" indent="-342900" algn="l" eaLnBrk="1" fontAlgn="auto" hangingPunct="1">
              <a:spcAft>
                <a:spcPts val="0"/>
              </a:spcAft>
              <a:buFont typeface="Arial" pitchFamily="34" charset="0"/>
              <a:buChar char="•"/>
              <a:defRPr/>
            </a:pPr>
            <a:endParaRPr lang="en-US" dirty="0" smtClean="0">
              <a:ea typeface="Geneva" charset="0"/>
              <a:cs typeface="Geneva" charset="0"/>
            </a:endParaRPr>
          </a:p>
          <a:p>
            <a:pPr marL="0" indent="0" algn="l" eaLnBrk="1" fontAlgn="auto" hangingPunct="1">
              <a:spcAft>
                <a:spcPts val="0"/>
              </a:spcAft>
              <a:buClrTx/>
              <a:buFontTx/>
              <a:buAutoNum type="arabicPeriod"/>
              <a:defRPr/>
            </a:pPr>
            <a:r>
              <a:rPr lang="en-US" sz="2600" dirty="0" smtClean="0">
                <a:ea typeface="Geneva" charset="0"/>
                <a:cs typeface="Geneva" charset="0"/>
              </a:rPr>
              <a:t>  How do the grade level standards build the necessary foundation to help students meet the College and Career Readiness Anchors?</a:t>
            </a:r>
          </a:p>
          <a:p>
            <a:pPr marL="0" indent="0" algn="l" eaLnBrk="1" fontAlgn="auto" hangingPunct="1">
              <a:spcAft>
                <a:spcPts val="0"/>
              </a:spcAft>
              <a:defRPr/>
            </a:pPr>
            <a:endParaRPr lang="en-US" sz="2600" dirty="0" smtClean="0">
              <a:ea typeface="Geneva" charset="0"/>
              <a:cs typeface="Geneva" charset="0"/>
            </a:endParaRPr>
          </a:p>
          <a:p>
            <a:pPr marL="0" indent="0" algn="l" eaLnBrk="1" fontAlgn="auto" hangingPunct="1">
              <a:spcAft>
                <a:spcPts val="0"/>
              </a:spcAft>
              <a:defRPr/>
            </a:pPr>
            <a:r>
              <a:rPr lang="en-US" sz="2600" dirty="0" smtClean="0">
                <a:ea typeface="Geneva" charset="0"/>
                <a:cs typeface="Geneva" charset="0"/>
              </a:rPr>
              <a:t>2.  What are the implications for instructional decisions and grade level expectations?</a:t>
            </a:r>
          </a:p>
          <a:p>
            <a:pPr marL="0" indent="0" eaLnBrk="1" fontAlgn="auto" hangingPunct="1">
              <a:spcAft>
                <a:spcPts val="0"/>
              </a:spcAft>
              <a:defRPr/>
            </a:pPr>
            <a:r>
              <a:rPr lang="en-US" dirty="0" smtClean="0">
                <a:ea typeface="Geneva" charset="0"/>
                <a:cs typeface="Geneva" charset="0"/>
              </a:rPr>
              <a:t>	</a:t>
            </a:r>
          </a:p>
        </p:txBody>
      </p:sp>
      <p:sp>
        <p:nvSpPr>
          <p:cNvPr id="57347" name="Title 2"/>
          <p:cNvSpPr>
            <a:spLocks noGrp="1"/>
          </p:cNvSpPr>
          <p:nvPr>
            <p:ph type="title"/>
          </p:nvPr>
        </p:nvSpPr>
        <p:spPr>
          <a:xfrm>
            <a:off x="0" y="0"/>
            <a:ext cx="6126163" cy="1371600"/>
          </a:xfrm>
          <a:ln>
            <a:noFill/>
          </a:ln>
        </p:spPr>
        <p:txBody>
          <a:bodyPr>
            <a:normAutofit fontScale="90000"/>
          </a:bodyPr>
          <a:lstStyle/>
          <a:p>
            <a:pPr algn="l" eaLnBrk="1" fontAlgn="auto" hangingPunct="1">
              <a:spcAft>
                <a:spcPts val="0"/>
              </a:spcAft>
              <a:defRPr/>
            </a:pPr>
            <a:r>
              <a:rPr lang="en-US" dirty="0" smtClean="0">
                <a:solidFill>
                  <a:schemeClr val="bg1">
                    <a:lumMod val="75000"/>
                    <a:lumOff val="25000"/>
                  </a:schemeClr>
                </a:solidFill>
                <a:ea typeface="Geneva" charset="0"/>
                <a:cs typeface="Geneva" charset="0"/>
              </a:rPr>
              <a:t>      </a:t>
            </a:r>
            <a:r>
              <a:rPr lang="en-US" sz="3200" dirty="0" smtClean="0">
                <a:solidFill>
                  <a:schemeClr val="bg1">
                    <a:lumMod val="75000"/>
                    <a:lumOff val="25000"/>
                  </a:schemeClr>
                </a:solidFill>
                <a:ea typeface="Geneva" charset="0"/>
                <a:cs typeface="Geneva" charset="0"/>
              </a:rPr>
              <a:t>Activity 3:  Handout</a:t>
            </a:r>
            <a:br>
              <a:rPr lang="en-US" sz="3200" dirty="0" smtClean="0">
                <a:solidFill>
                  <a:schemeClr val="bg1">
                    <a:lumMod val="75000"/>
                    <a:lumOff val="25000"/>
                  </a:schemeClr>
                </a:solidFill>
                <a:ea typeface="Geneva" charset="0"/>
                <a:cs typeface="Geneva" charset="0"/>
              </a:rPr>
            </a:br>
            <a:r>
              <a:rPr lang="en-US" sz="3200" dirty="0" smtClean="0">
                <a:solidFill>
                  <a:schemeClr val="bg1">
                    <a:lumMod val="75000"/>
                    <a:lumOff val="25000"/>
                  </a:schemeClr>
                </a:solidFill>
                <a:ea typeface="Geneva" charset="0"/>
                <a:cs typeface="Geneva" charset="0"/>
              </a:rPr>
              <a:t>  Building the Foundation</a:t>
            </a:r>
          </a:p>
        </p:txBody>
      </p:sp>
      <p:sp>
        <p:nvSpPr>
          <p:cNvPr id="94211" name="Slide Number Placeholder 3"/>
          <p:cNvSpPr>
            <a:spLocks noGrp="1"/>
          </p:cNvSpPr>
          <p:nvPr>
            <p:ph type="sldNum" sz="quarter" idx="16"/>
          </p:nvPr>
        </p:nvSpPr>
        <p:spPr bwMode="auto">
          <a:xfrm>
            <a:off x="69342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E67E838D-48DC-428F-AE0D-10C17614CE5D}" type="slidenum">
              <a:rPr lang="en-US"/>
              <a:pPr fontAlgn="base">
                <a:spcBef>
                  <a:spcPct val="0"/>
                </a:spcBef>
                <a:spcAft>
                  <a:spcPct val="0"/>
                </a:spcAft>
                <a:defRPr/>
              </a:pPr>
              <a:t>40</a:t>
            </a:fld>
            <a:endParaRPr lang="en-US"/>
          </a:p>
        </p:txBody>
      </p:sp>
      <p:pic>
        <p:nvPicPr>
          <p:cNvPr id="200708" name="Picture 2" descr="C:\Users\brapier\AppData\Local\Microsoft\Windows\Temporary Internet Files\Content.IE5\W0VCK8IK\MP900422591[1].jpg"/>
          <p:cNvPicPr>
            <a:picLocks noChangeAspect="1" noChangeArrowheads="1"/>
          </p:cNvPicPr>
          <p:nvPr/>
        </p:nvPicPr>
        <p:blipFill>
          <a:blip r:embed="rId3"/>
          <a:srcRect/>
          <a:stretch>
            <a:fillRect/>
          </a:stretch>
        </p:blipFill>
        <p:spPr bwMode="auto">
          <a:xfrm>
            <a:off x="6096000" y="0"/>
            <a:ext cx="3048000" cy="1371600"/>
          </a:xfrm>
          <a:prstGeom prst="rect">
            <a:avLst/>
          </a:prstGeom>
          <a:noFill/>
          <a:ln w="9525">
            <a:noFill/>
            <a:miter lim="800000"/>
            <a:headEnd/>
            <a:tailEnd/>
          </a:ln>
        </p:spPr>
      </p:pic>
      <p:sp>
        <p:nvSpPr>
          <p:cNvPr id="6" name="Date Placeholder 5"/>
          <p:cNvSpPr>
            <a:spLocks noGrp="1"/>
          </p:cNvSpPr>
          <p:nvPr>
            <p:ph type="dt" sz="quarter" idx="14"/>
          </p:nvPr>
        </p:nvSpPr>
        <p:spPr/>
        <p:txBody>
          <a:bodyPr/>
          <a:lstStyle/>
          <a:p>
            <a:pPr>
              <a:defRPr/>
            </a:pPr>
            <a:endParaRPr lang="en-US"/>
          </a:p>
        </p:txBody>
      </p:sp>
    </p:spTree>
  </p:cSld>
  <p:clrMapOvr>
    <a:masterClrMapping/>
  </p:clrMapOvr>
  <p:transition spd="slow"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Title 3"/>
          <p:cNvSpPr>
            <a:spLocks noGrp="1"/>
          </p:cNvSpPr>
          <p:nvPr>
            <p:ph type="title"/>
          </p:nvPr>
        </p:nvSpPr>
        <p:spPr>
          <a:xfrm>
            <a:off x="0" y="0"/>
            <a:ext cx="6096000" cy="1371600"/>
          </a:xfrm>
          <a:ln>
            <a:noFill/>
          </a:ln>
        </p:spPr>
        <p:txBody>
          <a:bodyPr/>
          <a:lstStyle/>
          <a:p>
            <a:pPr eaLnBrk="1" fontAlgn="auto" hangingPunct="1">
              <a:spcAft>
                <a:spcPts val="0"/>
              </a:spcAft>
              <a:defRPr/>
            </a:pPr>
            <a:r>
              <a:rPr lang="en-US" dirty="0" smtClean="0">
                <a:solidFill>
                  <a:schemeClr val="bg1">
                    <a:lumMod val="75000"/>
                    <a:lumOff val="25000"/>
                  </a:schemeClr>
                </a:solidFill>
                <a:ea typeface="Geneva" charset="0"/>
                <a:cs typeface="Geneva" charset="0"/>
              </a:rPr>
              <a:t>       </a:t>
            </a:r>
            <a:r>
              <a:rPr lang="en-US" sz="3000" dirty="0" smtClean="0">
                <a:solidFill>
                  <a:schemeClr val="bg1">
                    <a:lumMod val="75000"/>
                    <a:lumOff val="25000"/>
                  </a:schemeClr>
                </a:solidFill>
                <a:ea typeface="Geneva" charset="0"/>
                <a:cs typeface="Geneva" charset="0"/>
              </a:rPr>
              <a:t>Who is Responsible?</a:t>
            </a:r>
          </a:p>
        </p:txBody>
      </p:sp>
      <p:graphicFrame>
        <p:nvGraphicFramePr>
          <p:cNvPr id="5" name="Content Placeholder 4"/>
          <p:cNvGraphicFramePr>
            <a:graphicFrameLocks noGrp="1"/>
          </p:cNvGraphicFramePr>
          <p:nvPr>
            <p:ph idx="1"/>
          </p:nvPr>
        </p:nvGraphicFramePr>
        <p:xfrm>
          <a:off x="228600" y="1874838"/>
          <a:ext cx="8686800" cy="1554162"/>
        </p:xfrm>
        <a:graphic>
          <a:graphicData uri="http://schemas.openxmlformats.org/drawingml/2006/table">
            <a:tbl>
              <a:tblPr firstRow="1" bandRow="1">
                <a:tableStyleId>{5C22544A-7EE6-4342-B048-85BDC9FD1C3A}</a:tableStyleId>
              </a:tblPr>
              <a:tblGrid>
                <a:gridCol w="2171700"/>
                <a:gridCol w="2171700"/>
                <a:gridCol w="2171700"/>
                <a:gridCol w="2171700"/>
              </a:tblGrid>
              <a:tr h="639936">
                <a:tc gridSpan="4">
                  <a:txBody>
                    <a:bodyPr/>
                    <a:lstStyle/>
                    <a:p>
                      <a:pPr algn="ctr"/>
                      <a:r>
                        <a:rPr lang="en-US" sz="3600" dirty="0" smtClean="0"/>
                        <a:t>College and Career Read</a:t>
                      </a:r>
                      <a:r>
                        <a:rPr lang="en-US" sz="3600" baseline="0" dirty="0" smtClean="0"/>
                        <a:t>y Standards</a:t>
                      </a:r>
                      <a:endParaRPr lang="en-US" sz="3600" dirty="0"/>
                    </a:p>
                  </a:txBody>
                  <a:tcPr marT="45678" marB="45678">
                    <a:solidFill>
                      <a:srgbClr val="2E7084"/>
                    </a:solidFill>
                  </a:tcPr>
                </a:tc>
                <a:tc hMerge="1">
                  <a:txBody>
                    <a:bodyPr/>
                    <a:lstStyle/>
                    <a:p>
                      <a:endParaRPr lang="en-US"/>
                    </a:p>
                  </a:txBody>
                  <a:tcPr/>
                </a:tc>
                <a:tc hMerge="1">
                  <a:txBody>
                    <a:bodyPr/>
                    <a:lstStyle/>
                    <a:p>
                      <a:endParaRPr lang="en-US"/>
                    </a:p>
                  </a:txBody>
                  <a:tcPr/>
                </a:tc>
                <a:tc hMerge="1">
                  <a:txBody>
                    <a:bodyPr/>
                    <a:lstStyle/>
                    <a:p>
                      <a:endParaRPr lang="en-US" dirty="0"/>
                    </a:p>
                  </a:txBody>
                  <a:tcPr/>
                </a:tc>
              </a:tr>
              <a:tr h="914226">
                <a:tc>
                  <a:txBody>
                    <a:bodyPr/>
                    <a:lstStyle/>
                    <a:p>
                      <a:pPr algn="ctr"/>
                      <a:r>
                        <a:rPr lang="en-US" sz="5400" dirty="0" smtClean="0"/>
                        <a:t>K-5</a:t>
                      </a:r>
                      <a:endParaRPr lang="en-US" sz="5400" dirty="0"/>
                    </a:p>
                  </a:txBody>
                  <a:tcPr marT="45678" marB="45678">
                    <a:solidFill>
                      <a:schemeClr val="accent2">
                        <a:lumMod val="40000"/>
                        <a:lumOff val="60000"/>
                      </a:schemeClr>
                    </a:solidFill>
                  </a:tcPr>
                </a:tc>
                <a:tc>
                  <a:txBody>
                    <a:bodyPr/>
                    <a:lstStyle/>
                    <a:p>
                      <a:pPr algn="ctr"/>
                      <a:r>
                        <a:rPr lang="en-US" sz="5400" dirty="0" smtClean="0"/>
                        <a:t>6-8</a:t>
                      </a:r>
                      <a:endParaRPr lang="en-US" sz="5400" dirty="0"/>
                    </a:p>
                  </a:txBody>
                  <a:tcPr marT="45678" marB="45678">
                    <a:solidFill>
                      <a:srgbClr val="1D91B1"/>
                    </a:solidFill>
                  </a:tcPr>
                </a:tc>
                <a:tc>
                  <a:txBody>
                    <a:bodyPr/>
                    <a:lstStyle/>
                    <a:p>
                      <a:pPr algn="ctr"/>
                      <a:r>
                        <a:rPr lang="en-US" sz="5400" dirty="0" smtClean="0"/>
                        <a:t>9-10</a:t>
                      </a:r>
                      <a:endParaRPr lang="en-US" sz="5400" dirty="0"/>
                    </a:p>
                  </a:txBody>
                  <a:tcPr marT="45678" marB="45678">
                    <a:solidFill>
                      <a:srgbClr val="1D91B1"/>
                    </a:solidFill>
                  </a:tcPr>
                </a:tc>
                <a:tc>
                  <a:txBody>
                    <a:bodyPr/>
                    <a:lstStyle/>
                    <a:p>
                      <a:pPr algn="ctr"/>
                      <a:r>
                        <a:rPr lang="en-US" sz="5400" dirty="0" smtClean="0"/>
                        <a:t>11-12</a:t>
                      </a:r>
                      <a:endParaRPr lang="en-US" sz="5400" dirty="0"/>
                    </a:p>
                  </a:txBody>
                  <a:tcPr marT="45678" marB="45678">
                    <a:solidFill>
                      <a:srgbClr val="1D91B1"/>
                    </a:solidFill>
                  </a:tcPr>
                </a:tc>
              </a:tr>
            </a:tbl>
          </a:graphicData>
        </a:graphic>
      </p:graphicFrame>
      <p:sp>
        <p:nvSpPr>
          <p:cNvPr id="2" name="Slide Number Placeholder 1"/>
          <p:cNvSpPr>
            <a:spLocks noGrp="1"/>
          </p:cNvSpPr>
          <p:nvPr>
            <p:ph type="sldNum" sz="quarter" idx="10"/>
          </p:nvPr>
        </p:nvSpPr>
        <p:spPr/>
        <p:txBody>
          <a:bodyPr/>
          <a:lstStyle/>
          <a:p>
            <a:pPr>
              <a:defRPr/>
            </a:pPr>
            <a:fld id="{7CDC2AA9-750C-46DF-A99E-18CBEC493F89}" type="slidenum">
              <a:rPr lang="en-US"/>
              <a:pPr>
                <a:defRPr/>
              </a:pPr>
              <a:t>41</a:t>
            </a:fld>
            <a:endParaRPr lang="en-US" dirty="0"/>
          </a:p>
        </p:txBody>
      </p:sp>
      <p:sp>
        <p:nvSpPr>
          <p:cNvPr id="6" name="Oval Callout 6"/>
          <p:cNvSpPr>
            <a:spLocks noChangeArrowheads="1"/>
          </p:cNvSpPr>
          <p:nvPr/>
        </p:nvSpPr>
        <p:spPr bwMode="auto">
          <a:xfrm>
            <a:off x="990600" y="4343400"/>
            <a:ext cx="2590800" cy="1447800"/>
          </a:xfrm>
          <a:prstGeom prst="wedgeEllipseCallout">
            <a:avLst>
              <a:gd name="adj1" fmla="val -31610"/>
              <a:gd name="adj2" fmla="val -109142"/>
            </a:avLst>
          </a:prstGeom>
          <a:solidFill>
            <a:schemeClr val="accent2">
              <a:lumMod val="40000"/>
              <a:lumOff val="60000"/>
            </a:schemeClr>
          </a:solidFill>
          <a:ln w="9525">
            <a:noFill/>
            <a:round/>
            <a:headEnd/>
            <a:tailEnd/>
          </a:ln>
        </p:spPr>
        <p:txBody>
          <a:bodyPr wrap="none" anchor="ctr"/>
          <a:lstStyle/>
          <a:p>
            <a:pPr algn="ctr" fontAlgn="auto">
              <a:spcBef>
                <a:spcPts val="0"/>
              </a:spcBef>
              <a:spcAft>
                <a:spcPts val="0"/>
              </a:spcAft>
              <a:defRPr/>
            </a:pPr>
            <a:r>
              <a:rPr lang="en-US" dirty="0">
                <a:solidFill>
                  <a:schemeClr val="bg1"/>
                </a:solidFill>
                <a:latin typeface="+mn-lt"/>
              </a:rPr>
              <a:t>CCR mostly taught</a:t>
            </a:r>
          </a:p>
          <a:p>
            <a:pPr algn="ctr" fontAlgn="auto">
              <a:spcBef>
                <a:spcPts val="0"/>
              </a:spcBef>
              <a:spcAft>
                <a:spcPts val="0"/>
              </a:spcAft>
              <a:defRPr/>
            </a:pPr>
            <a:r>
              <a:rPr lang="en-US" dirty="0">
                <a:solidFill>
                  <a:schemeClr val="bg1"/>
                </a:solidFill>
                <a:latin typeface="+mn-lt"/>
              </a:rPr>
              <a:t> by one teacher</a:t>
            </a:r>
          </a:p>
        </p:txBody>
      </p:sp>
      <p:sp>
        <p:nvSpPr>
          <p:cNvPr id="202770" name="Oval Callout 6"/>
          <p:cNvSpPr>
            <a:spLocks noChangeArrowheads="1"/>
          </p:cNvSpPr>
          <p:nvPr/>
        </p:nvSpPr>
        <p:spPr bwMode="auto">
          <a:xfrm>
            <a:off x="5105400" y="4343400"/>
            <a:ext cx="2590800" cy="1447800"/>
          </a:xfrm>
          <a:prstGeom prst="wedgeEllipseCallout">
            <a:avLst>
              <a:gd name="adj1" fmla="val 53528"/>
              <a:gd name="adj2" fmla="val -122991"/>
            </a:avLst>
          </a:prstGeom>
          <a:solidFill>
            <a:srgbClr val="1D91B1"/>
          </a:solidFill>
          <a:ln w="9525">
            <a:noFill/>
            <a:miter lim="800000"/>
            <a:headEnd/>
            <a:tailEnd/>
          </a:ln>
        </p:spPr>
        <p:txBody>
          <a:bodyPr wrap="none" anchor="ctr"/>
          <a:lstStyle/>
          <a:p>
            <a:pPr algn="ctr"/>
            <a:r>
              <a:rPr lang="en-US">
                <a:solidFill>
                  <a:schemeClr val="bg1"/>
                </a:solidFill>
                <a:latin typeface="Garamond" pitchFamily="18" charset="0"/>
              </a:rPr>
              <a:t>CCR taught by multiple</a:t>
            </a:r>
          </a:p>
          <a:p>
            <a:pPr algn="ctr"/>
            <a:r>
              <a:rPr lang="en-US">
                <a:solidFill>
                  <a:schemeClr val="bg1"/>
                </a:solidFill>
                <a:latin typeface="Garamond" pitchFamily="18" charset="0"/>
              </a:rPr>
              <a:t>teachers</a:t>
            </a:r>
          </a:p>
        </p:txBody>
      </p:sp>
      <p:sp>
        <p:nvSpPr>
          <p:cNvPr id="202771" name="Oval Callout 6"/>
          <p:cNvSpPr>
            <a:spLocks noChangeArrowheads="1"/>
          </p:cNvSpPr>
          <p:nvPr/>
        </p:nvSpPr>
        <p:spPr bwMode="auto">
          <a:xfrm>
            <a:off x="5105400" y="4419600"/>
            <a:ext cx="2590800" cy="1447800"/>
          </a:xfrm>
          <a:prstGeom prst="wedgeEllipseCallout">
            <a:avLst>
              <a:gd name="adj1" fmla="val -24384"/>
              <a:gd name="adj2" fmla="val -123917"/>
            </a:avLst>
          </a:prstGeom>
          <a:solidFill>
            <a:srgbClr val="1D91B1"/>
          </a:solidFill>
          <a:ln w="9525">
            <a:noFill/>
            <a:miter lim="800000"/>
            <a:headEnd/>
            <a:tailEnd/>
          </a:ln>
        </p:spPr>
        <p:txBody>
          <a:bodyPr wrap="none" anchor="ctr"/>
          <a:lstStyle/>
          <a:p>
            <a:pPr algn="ctr"/>
            <a:r>
              <a:rPr lang="en-US">
                <a:solidFill>
                  <a:schemeClr val="bg1"/>
                </a:solidFill>
                <a:latin typeface="Garamond" pitchFamily="18" charset="0"/>
              </a:rPr>
              <a:t>CCR taught by multiple</a:t>
            </a:r>
          </a:p>
          <a:p>
            <a:pPr algn="ctr"/>
            <a:r>
              <a:rPr lang="en-US">
                <a:solidFill>
                  <a:schemeClr val="bg1"/>
                </a:solidFill>
                <a:latin typeface="Garamond" pitchFamily="18" charset="0"/>
              </a:rPr>
              <a:t>teachers</a:t>
            </a:r>
          </a:p>
        </p:txBody>
      </p:sp>
      <p:sp>
        <p:nvSpPr>
          <p:cNvPr id="202772" name="Oval Callout 6"/>
          <p:cNvSpPr>
            <a:spLocks noChangeArrowheads="1"/>
          </p:cNvSpPr>
          <p:nvPr/>
        </p:nvSpPr>
        <p:spPr bwMode="auto">
          <a:xfrm>
            <a:off x="5105400" y="4343400"/>
            <a:ext cx="2590800" cy="1447800"/>
          </a:xfrm>
          <a:prstGeom prst="wedgeEllipseCallout">
            <a:avLst>
              <a:gd name="adj1" fmla="val -114685"/>
              <a:gd name="adj2" fmla="val -134074"/>
            </a:avLst>
          </a:prstGeom>
          <a:solidFill>
            <a:srgbClr val="1D91B1"/>
          </a:solidFill>
          <a:ln w="9525">
            <a:noFill/>
            <a:miter lim="800000"/>
            <a:headEnd/>
            <a:tailEnd/>
          </a:ln>
        </p:spPr>
        <p:txBody>
          <a:bodyPr wrap="none" anchor="ctr"/>
          <a:lstStyle/>
          <a:p>
            <a:pPr algn="ctr"/>
            <a:r>
              <a:rPr lang="en-US">
                <a:solidFill>
                  <a:schemeClr val="bg1"/>
                </a:solidFill>
                <a:latin typeface="Garamond" pitchFamily="18" charset="0"/>
              </a:rPr>
              <a:t>CCR taught by multiple</a:t>
            </a:r>
          </a:p>
          <a:p>
            <a:pPr algn="ctr"/>
            <a:r>
              <a:rPr lang="en-US">
                <a:solidFill>
                  <a:schemeClr val="bg1"/>
                </a:solidFill>
                <a:latin typeface="Garamond" pitchFamily="18" charset="0"/>
              </a:rPr>
              <a:t>teachers</a:t>
            </a:r>
          </a:p>
        </p:txBody>
      </p:sp>
      <p:pic>
        <p:nvPicPr>
          <p:cNvPr id="202773"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6096000" y="0"/>
            <a:ext cx="3048000"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71C98E6-395C-4616-A554-65D8AC3630E1}" type="slidenum">
              <a:rPr lang="en-US"/>
              <a:pPr>
                <a:defRPr/>
              </a:pPr>
              <a:t>42</a:t>
            </a:fld>
            <a:endParaRPr lang="en-US" dirty="0"/>
          </a:p>
        </p:txBody>
      </p:sp>
      <p:sp>
        <p:nvSpPr>
          <p:cNvPr id="4" name="Title 1"/>
          <p:cNvSpPr txBox="1">
            <a:spLocks/>
          </p:cNvSpPr>
          <p:nvPr/>
        </p:nvSpPr>
        <p:spPr>
          <a:xfrm>
            <a:off x="-38100" y="0"/>
            <a:ext cx="4838700" cy="1447800"/>
          </a:xfrm>
          <a:prstGeom prst="rect">
            <a:avLst/>
          </a:prstGeom>
          <a:ln>
            <a:noFill/>
          </a:ln>
        </p:spPr>
        <p:txBody>
          <a:bodyPr anchor="ctr"/>
          <a:lstStyle/>
          <a:p>
            <a:pPr marL="457200" eaLnBrk="0" fontAlgn="auto" hangingPunct="0">
              <a:spcBef>
                <a:spcPts val="0"/>
              </a:spcBef>
              <a:spcAft>
                <a:spcPts val="0"/>
              </a:spcAft>
              <a:defRPr/>
            </a:pPr>
            <a:r>
              <a:rPr lang="en-US" sz="2800" b="1" kern="0" dirty="0">
                <a:latin typeface="+mj-lt"/>
                <a:ea typeface="Geneva" pitchFamily="-108" charset="-128"/>
                <a:cs typeface="Geneva" pitchFamily="-108" charset="-128"/>
              </a:rPr>
              <a:t>Reading:  </a:t>
            </a:r>
          </a:p>
          <a:p>
            <a:pPr marL="457200" eaLnBrk="0" fontAlgn="auto" hangingPunct="0">
              <a:spcBef>
                <a:spcPts val="0"/>
              </a:spcBef>
              <a:spcAft>
                <a:spcPts val="0"/>
              </a:spcAft>
              <a:defRPr/>
            </a:pPr>
            <a:r>
              <a:rPr lang="en-US" sz="2800" b="1" kern="0" dirty="0">
                <a:latin typeface="+mj-lt"/>
                <a:ea typeface="Geneva" pitchFamily="-108" charset="-128"/>
                <a:cs typeface="Geneva" pitchFamily="-108" charset="-128"/>
              </a:rPr>
              <a:t>Text Complexity and the </a:t>
            </a:r>
          </a:p>
          <a:p>
            <a:pPr marL="457200" eaLnBrk="0" fontAlgn="auto" hangingPunct="0">
              <a:spcBef>
                <a:spcPts val="0"/>
              </a:spcBef>
              <a:spcAft>
                <a:spcPts val="0"/>
              </a:spcAft>
              <a:defRPr/>
            </a:pPr>
            <a:r>
              <a:rPr lang="en-US" sz="2800" b="1" kern="0" dirty="0">
                <a:latin typeface="+mj-lt"/>
                <a:ea typeface="Geneva" pitchFamily="-108" charset="-128"/>
                <a:cs typeface="Geneva" pitchFamily="-108" charset="-128"/>
              </a:rPr>
              <a:t>Growth of  Comprehension</a:t>
            </a:r>
          </a:p>
        </p:txBody>
      </p:sp>
      <p:sp>
        <p:nvSpPr>
          <p:cNvPr id="5" name="Rectangle 4"/>
          <p:cNvSpPr/>
          <p:nvPr/>
        </p:nvSpPr>
        <p:spPr>
          <a:xfrm>
            <a:off x="533400" y="1447800"/>
            <a:ext cx="8229600" cy="1570038"/>
          </a:xfrm>
          <a:prstGeom prst="rect">
            <a:avLst/>
          </a:prstGeom>
        </p:spPr>
        <p:txBody>
          <a:bodyPr>
            <a:spAutoFit/>
          </a:bodyPr>
          <a:lstStyle/>
          <a:p>
            <a:pPr fontAlgn="auto">
              <a:spcBef>
                <a:spcPts val="0"/>
              </a:spcBef>
              <a:spcAft>
                <a:spcPts val="0"/>
              </a:spcAft>
              <a:buFont typeface="Arial" pitchFamily="34" charset="0"/>
              <a:buChar char="•"/>
              <a:defRPr/>
            </a:pPr>
            <a:endParaRPr lang="en-US" sz="3200" dirty="0">
              <a:latin typeface="+mn-lt"/>
            </a:endParaRPr>
          </a:p>
          <a:p>
            <a:pPr fontAlgn="auto">
              <a:spcBef>
                <a:spcPts val="0"/>
              </a:spcBef>
              <a:spcAft>
                <a:spcPts val="0"/>
              </a:spcAft>
              <a:buFont typeface="Arial" pitchFamily="34" charset="0"/>
              <a:buChar char="•"/>
              <a:defRPr/>
            </a:pPr>
            <a:r>
              <a:rPr lang="en-US" sz="3200" dirty="0">
                <a:latin typeface="+mn-lt"/>
              </a:rPr>
              <a:t>Equal emphasis is on the sophistication of what students read and the skill with which they read.</a:t>
            </a:r>
            <a:endParaRPr lang="en-US" sz="3200" kern="0" dirty="0">
              <a:solidFill>
                <a:srgbClr val="6B6B6B"/>
              </a:solidFill>
              <a:latin typeface="Arial"/>
              <a:ea typeface="Geneva" pitchFamily="-108" charset="-128"/>
            </a:endParaRPr>
          </a:p>
        </p:txBody>
      </p:sp>
      <p:sp>
        <p:nvSpPr>
          <p:cNvPr id="204804" name="Rectangle 17"/>
          <p:cNvSpPr>
            <a:spLocks noChangeArrowheads="1"/>
          </p:cNvSpPr>
          <p:nvPr/>
        </p:nvSpPr>
        <p:spPr bwMode="auto">
          <a:xfrm>
            <a:off x="457200" y="3230563"/>
            <a:ext cx="8686800" cy="3046412"/>
          </a:xfrm>
          <a:prstGeom prst="rect">
            <a:avLst/>
          </a:prstGeom>
          <a:noFill/>
          <a:ln w="9525">
            <a:noFill/>
            <a:miter lim="800000"/>
            <a:headEnd/>
            <a:tailEnd/>
          </a:ln>
        </p:spPr>
        <p:txBody>
          <a:bodyPr>
            <a:spAutoFit/>
          </a:bodyPr>
          <a:lstStyle/>
          <a:p>
            <a:pPr>
              <a:buFont typeface="Arial" charset="0"/>
              <a:buChar char="•"/>
            </a:pPr>
            <a:r>
              <a:rPr lang="en-US" sz="3200">
                <a:latin typeface="Garamond" pitchFamily="18" charset="0"/>
              </a:rPr>
              <a:t>Whatever they are reading, students must also show a steadily growing ability to discern more from and make fuller use of text. </a:t>
            </a:r>
          </a:p>
          <a:p>
            <a:endParaRPr lang="en-US" sz="3200">
              <a:latin typeface="Garamond" pitchFamily="18" charset="0"/>
            </a:endParaRPr>
          </a:p>
          <a:p>
            <a:pPr>
              <a:buFont typeface="Arial" charset="0"/>
              <a:buChar char="•"/>
            </a:pPr>
            <a:r>
              <a:rPr lang="en-US" sz="3200">
                <a:latin typeface="Garamond" pitchFamily="18" charset="0"/>
              </a:rPr>
              <a:t>Standard 10 defines a grade-by grade</a:t>
            </a:r>
          </a:p>
          <a:p>
            <a:r>
              <a:rPr lang="en-US" sz="3200">
                <a:latin typeface="Garamond" pitchFamily="18" charset="0"/>
              </a:rPr>
              <a:t>“staircase” of increasing text complexity.</a:t>
            </a:r>
          </a:p>
        </p:txBody>
      </p:sp>
      <p:pic>
        <p:nvPicPr>
          <p:cNvPr id="204805" name="Picture 2" descr="C:\Users\brapier\AppData\Local\Microsoft\Windows\Temporary Internet Files\Content.IE5\F00FYPIG\MP900448524[1].jpg"/>
          <p:cNvPicPr>
            <a:picLocks noChangeAspect="1" noChangeArrowheads="1"/>
          </p:cNvPicPr>
          <p:nvPr/>
        </p:nvPicPr>
        <p:blipFill>
          <a:blip r:embed="rId3"/>
          <a:srcRect/>
          <a:stretch>
            <a:fillRect/>
          </a:stretch>
        </p:blipFill>
        <p:spPr bwMode="auto">
          <a:xfrm>
            <a:off x="4800600" y="0"/>
            <a:ext cx="4343400" cy="12954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6096000" cy="13716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mj-ea"/>
              </a:rPr>
              <a:t>Overview of the</a:t>
            </a:r>
            <a:br>
              <a:rPr lang="en-US" sz="3200" dirty="0" smtClean="0">
                <a:solidFill>
                  <a:schemeClr val="bg1">
                    <a:lumMod val="75000"/>
                    <a:lumOff val="25000"/>
                  </a:schemeClr>
                </a:solidFill>
                <a:ea typeface="+mj-ea"/>
              </a:rPr>
            </a:br>
            <a:r>
              <a:rPr lang="en-US" sz="3200" dirty="0" smtClean="0">
                <a:solidFill>
                  <a:schemeClr val="bg1">
                    <a:lumMod val="75000"/>
                    <a:lumOff val="25000"/>
                  </a:schemeClr>
                </a:solidFill>
                <a:ea typeface="+mj-ea"/>
              </a:rPr>
              <a:t> Reading Strand</a:t>
            </a:r>
            <a:endParaRPr lang="en-US" sz="3200" dirty="0">
              <a:solidFill>
                <a:schemeClr val="bg1">
                  <a:lumMod val="75000"/>
                  <a:lumOff val="25000"/>
                </a:schemeClr>
              </a:solidFill>
              <a:ea typeface="+mj-ea"/>
            </a:endParaRPr>
          </a:p>
        </p:txBody>
      </p:sp>
      <p:sp>
        <p:nvSpPr>
          <p:cNvPr id="100354" name="Slide Number Placeholder 1"/>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8A0672-5133-437C-96EA-2C0E7CA2BCB2}" type="slidenum">
              <a:rPr lang="en-US"/>
              <a:pPr fontAlgn="base">
                <a:spcBef>
                  <a:spcPct val="0"/>
                </a:spcBef>
                <a:spcAft>
                  <a:spcPct val="0"/>
                </a:spcAft>
                <a:defRPr/>
              </a:pPr>
              <a:t>43</a:t>
            </a:fld>
            <a:endParaRPr lang="en-US"/>
          </a:p>
        </p:txBody>
      </p:sp>
      <p:sp>
        <p:nvSpPr>
          <p:cNvPr id="7" name="TextBox 6"/>
          <p:cNvSpPr txBox="1"/>
          <p:nvPr/>
        </p:nvSpPr>
        <p:spPr>
          <a:xfrm>
            <a:off x="304800" y="1285875"/>
            <a:ext cx="8686800" cy="5448300"/>
          </a:xfrm>
          <a:prstGeom prst="rect">
            <a:avLst/>
          </a:prstGeom>
          <a:noFill/>
        </p:spPr>
        <p:txBody>
          <a:bodyPr>
            <a:spAutoFit/>
          </a:bodyPr>
          <a:lstStyle/>
          <a:p>
            <a:pPr fontAlgn="auto">
              <a:spcBef>
                <a:spcPts val="0"/>
              </a:spcBef>
              <a:spcAft>
                <a:spcPts val="600"/>
              </a:spcAft>
              <a:defRPr/>
            </a:pPr>
            <a:endParaRPr lang="en-US" sz="2400" dirty="0">
              <a:latin typeface="Arial" pitchFamily="-108" charset="0"/>
            </a:endParaRPr>
          </a:p>
          <a:p>
            <a:pPr fontAlgn="auto">
              <a:spcBef>
                <a:spcPts val="0"/>
              </a:spcBef>
              <a:spcAft>
                <a:spcPts val="600"/>
              </a:spcAft>
              <a:defRPr/>
            </a:pPr>
            <a:r>
              <a:rPr lang="en-US" sz="2400" dirty="0">
                <a:latin typeface="Arial" pitchFamily="-108" charset="0"/>
              </a:rPr>
              <a:t>Progressive development of reading comprehension; students gain more from what they read   </a:t>
            </a:r>
          </a:p>
          <a:p>
            <a:pPr marL="114998" lvl="1" eaLnBrk="0" fontAlgn="auto" hangingPunct="0">
              <a:spcBef>
                <a:spcPts val="600"/>
              </a:spcBef>
              <a:spcAft>
                <a:spcPts val="600"/>
              </a:spcAft>
              <a:buClr>
                <a:srgbClr val="E4A11B"/>
              </a:buClr>
              <a:buSzPct val="75000"/>
              <a:defRPr/>
            </a:pPr>
            <a:r>
              <a:rPr lang="en-US" sz="2400" dirty="0">
                <a:latin typeface="Arial" pitchFamily="-108" charset="0"/>
              </a:rPr>
              <a:t>Emphasize the importance of grade-level texts that are of appropriate difficulty and are increasingly sophisticated </a:t>
            </a:r>
          </a:p>
          <a:p>
            <a:pPr marL="859536" lvl="2" indent="-287338" eaLnBrk="0" fontAlgn="auto" hangingPunct="0">
              <a:spcBef>
                <a:spcPts val="0"/>
              </a:spcBef>
              <a:spcAft>
                <a:spcPts val="600"/>
              </a:spcAft>
              <a:buClr>
                <a:srgbClr val="E4A11B"/>
              </a:buClr>
              <a:buSzPct val="100000"/>
              <a:buFont typeface="Wingdings" pitchFamily="2" charset="2"/>
              <a:buChar char="§"/>
              <a:defRPr/>
            </a:pPr>
            <a:r>
              <a:rPr lang="en-US" sz="2400" kern="0" dirty="0">
                <a:latin typeface="Arial"/>
                <a:ea typeface="Geneva" pitchFamily="-108" charset="-128"/>
              </a:rPr>
              <a:t>Standards for Reading Foundational Skills (K-5)</a:t>
            </a:r>
          </a:p>
          <a:p>
            <a:pPr marL="859536" lvl="2" indent="-287338" eaLnBrk="0" fontAlgn="auto" hangingPunct="0">
              <a:spcBef>
                <a:spcPts val="600"/>
              </a:spcBef>
              <a:spcAft>
                <a:spcPts val="600"/>
              </a:spcAft>
              <a:buClr>
                <a:srgbClr val="E4A11B"/>
              </a:buClr>
              <a:buSzPct val="100000"/>
              <a:buFont typeface="Wingdings" pitchFamily="2" charset="2"/>
              <a:buChar char="§"/>
              <a:defRPr/>
            </a:pPr>
            <a:r>
              <a:rPr lang="en-US" sz="2400" kern="0" dirty="0">
                <a:latin typeface="Arial"/>
                <a:ea typeface="Geneva" pitchFamily="-108" charset="-128"/>
              </a:rPr>
              <a:t>Reading Standards for Literature (K-12)</a:t>
            </a:r>
          </a:p>
          <a:p>
            <a:pPr marL="859536" lvl="2" indent="-287338" eaLnBrk="0" fontAlgn="auto" hangingPunct="0">
              <a:spcBef>
                <a:spcPts val="600"/>
              </a:spcBef>
              <a:spcAft>
                <a:spcPts val="600"/>
              </a:spcAft>
              <a:buClr>
                <a:srgbClr val="E4A11B"/>
              </a:buClr>
              <a:buSzPct val="100000"/>
              <a:buFont typeface="Wingdings" pitchFamily="2" charset="2"/>
              <a:buChar char="§"/>
              <a:defRPr/>
            </a:pPr>
            <a:r>
              <a:rPr lang="en-US" sz="2400" kern="0" dirty="0">
                <a:latin typeface="Arial"/>
                <a:ea typeface="Geneva" pitchFamily="-108" charset="-128"/>
              </a:rPr>
              <a:t>Reading Standards for Informational Text (K-12)</a:t>
            </a:r>
          </a:p>
          <a:p>
            <a:pPr marL="859536" lvl="2" indent="-287338" eaLnBrk="0" fontAlgn="auto" hangingPunct="0">
              <a:spcBef>
                <a:spcPts val="600"/>
              </a:spcBef>
              <a:spcAft>
                <a:spcPts val="600"/>
              </a:spcAft>
              <a:buClr>
                <a:srgbClr val="E4A11B"/>
              </a:buClr>
              <a:buSzPct val="100000"/>
              <a:buFont typeface="Wingdings" pitchFamily="2" charset="2"/>
              <a:buChar char="§"/>
              <a:defRPr/>
            </a:pPr>
            <a:r>
              <a:rPr lang="en-US" sz="2400" kern="0" dirty="0">
                <a:latin typeface="Arial"/>
                <a:ea typeface="Geneva" pitchFamily="-108" charset="-128"/>
              </a:rPr>
              <a:t>Reading Standards for Literacy in History/Social Studies (6-12)</a:t>
            </a:r>
          </a:p>
          <a:p>
            <a:pPr marL="859536" lvl="2" indent="-287338" eaLnBrk="0" fontAlgn="auto" hangingPunct="0">
              <a:spcBef>
                <a:spcPts val="600"/>
              </a:spcBef>
              <a:spcAft>
                <a:spcPts val="600"/>
              </a:spcAft>
              <a:buClr>
                <a:srgbClr val="E4A11B"/>
              </a:buClr>
              <a:buSzPct val="100000"/>
              <a:buFont typeface="Wingdings" pitchFamily="2" charset="2"/>
              <a:buChar char="§"/>
              <a:defRPr/>
            </a:pPr>
            <a:r>
              <a:rPr lang="en-US" sz="2400" kern="0" dirty="0">
                <a:latin typeface="Arial"/>
                <a:ea typeface="Geneva" pitchFamily="-108" charset="-128"/>
              </a:rPr>
              <a:t>Reading Standards for Literacy in Science and Technical Subjects (6-12)</a:t>
            </a:r>
            <a:endParaRPr lang="en-US" sz="2400" b="1" dirty="0">
              <a:latin typeface="Arial" pitchFamily="-108" charset="0"/>
            </a:endParaRPr>
          </a:p>
        </p:txBody>
      </p:sp>
      <p:pic>
        <p:nvPicPr>
          <p:cNvPr id="206852"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5943600" y="0"/>
            <a:ext cx="3200400" cy="1371600"/>
          </a:xfrm>
          <a:prstGeom prst="rect">
            <a:avLst/>
          </a:prstGeom>
          <a:noFill/>
          <a:ln w="9525">
            <a:noFill/>
            <a:miter lim="800000"/>
            <a:headEnd/>
            <a:tailEnd/>
          </a:ln>
        </p:spPr>
      </p:pic>
      <p:sp>
        <p:nvSpPr>
          <p:cNvPr id="6" name="Date Placeholder 5"/>
          <p:cNvSpPr>
            <a:spLocks noGrp="1"/>
          </p:cNvSpPr>
          <p:nvPr>
            <p:ph type="dt" sz="quarter" idx="10"/>
          </p:nvPr>
        </p:nvSpPr>
        <p:spPr/>
        <p:txBody>
          <a:bodyPr/>
          <a:lstStyle/>
          <a:p>
            <a:pPr>
              <a:defRPr/>
            </a:pPr>
            <a:endParaRPr lang="en-US"/>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1" name="Slide Number Placeholder 2"/>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9CA18C-D3CF-4348-811B-3DC10360A049}" type="slidenum">
              <a:rPr lang="en-US"/>
              <a:pPr fontAlgn="base">
                <a:spcBef>
                  <a:spcPct val="0"/>
                </a:spcBef>
                <a:spcAft>
                  <a:spcPct val="0"/>
                </a:spcAft>
                <a:defRPr/>
              </a:pPr>
              <a:t>44</a:t>
            </a:fld>
            <a:endParaRPr lang="en-US"/>
          </a:p>
        </p:txBody>
      </p:sp>
      <p:sp>
        <p:nvSpPr>
          <p:cNvPr id="61443" name="Title 1"/>
          <p:cNvSpPr>
            <a:spLocks noGrp="1"/>
          </p:cNvSpPr>
          <p:nvPr>
            <p:ph type="title" idx="4294967295"/>
          </p:nvPr>
        </p:nvSpPr>
        <p:spPr>
          <a:xfrm>
            <a:off x="0" y="-152400"/>
            <a:ext cx="9131300" cy="13716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Grade-Level</a:t>
            </a:r>
            <a:br>
              <a:rPr lang="en-US" sz="3200" dirty="0" smtClean="0">
                <a:solidFill>
                  <a:schemeClr val="bg1">
                    <a:lumMod val="75000"/>
                    <a:lumOff val="25000"/>
                  </a:schemeClr>
                </a:solidFill>
                <a:ea typeface="Geneva" charset="0"/>
                <a:cs typeface="Geneva" charset="0"/>
              </a:rPr>
            </a:br>
            <a:r>
              <a:rPr lang="en-US" sz="3200" dirty="0" smtClean="0">
                <a:solidFill>
                  <a:schemeClr val="bg1">
                    <a:lumMod val="75000"/>
                    <a:lumOff val="25000"/>
                  </a:schemeClr>
                </a:solidFill>
                <a:ea typeface="Geneva" charset="0"/>
                <a:cs typeface="Geneva" charset="0"/>
              </a:rPr>
              <a:t> Progression in Reading</a:t>
            </a:r>
          </a:p>
        </p:txBody>
      </p:sp>
      <p:sp>
        <p:nvSpPr>
          <p:cNvPr id="61444" name="Content Placeholder 4"/>
          <p:cNvSpPr>
            <a:spLocks noGrp="1"/>
          </p:cNvSpPr>
          <p:nvPr>
            <p:ph idx="4294967295"/>
          </p:nvPr>
        </p:nvSpPr>
        <p:spPr>
          <a:xfrm>
            <a:off x="228600" y="1219200"/>
            <a:ext cx="8229600" cy="4506913"/>
          </a:xfrm>
        </p:spPr>
        <p:txBody>
          <a:bodyPr/>
          <a:lstStyle/>
          <a:p>
            <a:pPr marL="0" indent="0" eaLnBrk="1" fontAlgn="auto" hangingPunct="1">
              <a:spcAft>
                <a:spcPts val="0"/>
              </a:spcAft>
              <a:defRPr/>
            </a:pPr>
            <a:r>
              <a:rPr lang="en-US" dirty="0" smtClean="0">
                <a:ea typeface="Geneva" charset="0"/>
                <a:cs typeface="Geneva" charset="0"/>
              </a:rPr>
              <a:t>CCR Reading Standard 3: Analyze how and why individuals, events, and ideas develop and interact over the course of a text.</a:t>
            </a:r>
            <a:endParaRPr lang="en-US" i="1" dirty="0" smtClean="0">
              <a:solidFill>
                <a:srgbClr val="585858"/>
              </a:solidFill>
              <a:ea typeface="Geneva" charset="0"/>
              <a:cs typeface="Geneva" charset="0"/>
            </a:endParaRPr>
          </a:p>
          <a:p>
            <a:pPr marL="0" indent="0" eaLnBrk="1" fontAlgn="auto" hangingPunct="1">
              <a:spcAft>
                <a:spcPts val="0"/>
              </a:spcAft>
              <a:defRPr/>
            </a:pPr>
            <a:endParaRPr lang="en-US" i="1" dirty="0" smtClean="0">
              <a:solidFill>
                <a:srgbClr val="585858"/>
              </a:solidFill>
              <a:ea typeface="Geneva" charset="0"/>
              <a:cs typeface="Geneva" charset="0"/>
            </a:endParaRPr>
          </a:p>
        </p:txBody>
      </p:sp>
      <p:graphicFrame>
        <p:nvGraphicFramePr>
          <p:cNvPr id="7" name="Table 6"/>
          <p:cNvGraphicFramePr>
            <a:graphicFrameLocks noGrp="1"/>
          </p:cNvGraphicFramePr>
          <p:nvPr/>
        </p:nvGraphicFramePr>
        <p:xfrm>
          <a:off x="228600" y="1981200"/>
          <a:ext cx="8686800" cy="4956175"/>
        </p:xfrm>
        <a:graphic>
          <a:graphicData uri="http://schemas.openxmlformats.org/drawingml/2006/table">
            <a:tbl>
              <a:tblPr firstRow="1" bandRow="1">
                <a:tableStyleId>{5C22544A-7EE6-4342-B048-85BDC9FD1C3A}</a:tableStyleId>
              </a:tblPr>
              <a:tblGrid>
                <a:gridCol w="4021667"/>
                <a:gridCol w="402167"/>
                <a:gridCol w="4262967"/>
              </a:tblGrid>
              <a:tr h="546563">
                <a:tc>
                  <a:txBody>
                    <a:bodyPr/>
                    <a:lstStyle/>
                    <a:p>
                      <a:pPr algn="l"/>
                      <a:r>
                        <a:rPr lang="en-US" sz="1800" b="0" dirty="0" smtClean="0">
                          <a:solidFill>
                            <a:schemeClr val="tx1"/>
                          </a:solidFill>
                        </a:rPr>
                        <a:t>Reading Standards for Literature</a:t>
                      </a:r>
                      <a:endParaRPr lang="en-US" sz="1800" b="0" dirty="0">
                        <a:solidFill>
                          <a:schemeClr val="tx1"/>
                        </a:solidFill>
                      </a:endParaRPr>
                    </a:p>
                  </a:txBody>
                  <a:tcPr anchor="ctr">
                    <a:noFill/>
                  </a:tcPr>
                </a:tc>
                <a:tc rowSpan="4">
                  <a:txBody>
                    <a:bodyPr/>
                    <a:lstStyle/>
                    <a:p>
                      <a:pPr algn="l"/>
                      <a:endParaRPr lang="en-US" sz="1800" b="0" dirty="0">
                        <a:solidFill>
                          <a:schemeClr val="tx1"/>
                        </a:solidFill>
                      </a:endParaRPr>
                    </a:p>
                  </a:txBody>
                  <a:tcPr anchor="ctr">
                    <a:noFill/>
                  </a:tcPr>
                </a:tc>
                <a:tc>
                  <a:txBody>
                    <a:bodyPr/>
                    <a:lstStyle/>
                    <a:p>
                      <a:pPr algn="l"/>
                      <a:r>
                        <a:rPr lang="en-US" sz="1800" b="0" dirty="0" smtClean="0">
                          <a:solidFill>
                            <a:schemeClr val="tx1"/>
                          </a:solidFill>
                        </a:rPr>
                        <a:t>Reading Standards for Informational Text</a:t>
                      </a:r>
                      <a:endParaRPr lang="en-US" sz="1800" b="0" dirty="0">
                        <a:solidFill>
                          <a:schemeClr val="tx1"/>
                        </a:solidFill>
                      </a:endParaRPr>
                    </a:p>
                  </a:txBody>
                  <a:tcPr anchor="ctr">
                    <a:noFill/>
                  </a:tcPr>
                </a:tc>
              </a:tr>
              <a:tr h="1078151">
                <a:tc>
                  <a:txBody>
                    <a:bodyPr/>
                    <a:lstStyle/>
                    <a:p>
                      <a:r>
                        <a:rPr lang="en-US" sz="2000" b="1" dirty="0" smtClean="0"/>
                        <a:t>K: </a:t>
                      </a:r>
                      <a:r>
                        <a:rPr lang="en-US" sz="2000" kern="1200" baseline="0" dirty="0" smtClean="0">
                          <a:solidFill>
                            <a:schemeClr val="dk1"/>
                          </a:solidFill>
                          <a:latin typeface="+mn-lt"/>
                          <a:ea typeface="+mn-ea"/>
                          <a:cs typeface="+mn-cs"/>
                        </a:rPr>
                        <a:t>With prompting and support, </a:t>
                      </a:r>
                      <a:r>
                        <a:rPr lang="en-US" sz="2000" b="1" kern="1200" baseline="0" dirty="0" smtClean="0">
                          <a:solidFill>
                            <a:schemeClr val="dk1"/>
                          </a:solidFill>
                          <a:latin typeface="+mn-lt"/>
                          <a:ea typeface="+mn-ea"/>
                          <a:cs typeface="+mn-cs"/>
                        </a:rPr>
                        <a:t>identify </a:t>
                      </a:r>
                      <a:r>
                        <a:rPr lang="en-US" sz="2000" kern="1200" baseline="0" dirty="0" smtClean="0">
                          <a:solidFill>
                            <a:schemeClr val="dk1"/>
                          </a:solidFill>
                          <a:latin typeface="+mn-lt"/>
                          <a:ea typeface="+mn-ea"/>
                          <a:cs typeface="+mn-cs"/>
                        </a:rPr>
                        <a:t>characters, settings, and major events in a story.</a:t>
                      </a:r>
                      <a:endParaRPr lang="en-US" sz="2000" dirty="0"/>
                    </a:p>
                  </a:txBody>
                  <a:tcPr anchor="ctr"/>
                </a:tc>
                <a:tc vMerge="1">
                  <a:txBody>
                    <a:bodyPr/>
                    <a:lstStyle/>
                    <a:p>
                      <a:pPr algn="l"/>
                      <a:endParaRPr lang="en-US" sz="1400" dirty="0"/>
                    </a:p>
                  </a:txBody>
                  <a:tcPr anchor="ctr"/>
                </a:tc>
                <a:tc>
                  <a:txBody>
                    <a:bodyPr/>
                    <a:lstStyle/>
                    <a:p>
                      <a:r>
                        <a:rPr lang="en-US" sz="2000" b="1" dirty="0" smtClean="0"/>
                        <a:t>K:</a:t>
                      </a:r>
                      <a:r>
                        <a:rPr lang="en-US" sz="2000" b="1" baseline="0" dirty="0" smtClean="0"/>
                        <a:t> </a:t>
                      </a:r>
                      <a:r>
                        <a:rPr lang="en-US" sz="2000" kern="1200" baseline="0" dirty="0" smtClean="0">
                          <a:solidFill>
                            <a:schemeClr val="dk1"/>
                          </a:solidFill>
                          <a:latin typeface="+mn-lt"/>
                          <a:ea typeface="+mn-ea"/>
                          <a:cs typeface="+mn-cs"/>
                        </a:rPr>
                        <a:t>With prompting and support, </a:t>
                      </a:r>
                      <a:r>
                        <a:rPr lang="en-US" sz="2000" b="1" kern="1200" baseline="0" dirty="0" smtClean="0">
                          <a:solidFill>
                            <a:schemeClr val="dk1"/>
                          </a:solidFill>
                          <a:latin typeface="+mn-lt"/>
                          <a:ea typeface="+mn-ea"/>
                          <a:cs typeface="+mn-cs"/>
                        </a:rPr>
                        <a:t>describe the connection</a:t>
                      </a:r>
                      <a:r>
                        <a:rPr lang="en-US" sz="2000" kern="1200" baseline="0" dirty="0" smtClean="0">
                          <a:solidFill>
                            <a:schemeClr val="dk1"/>
                          </a:solidFill>
                          <a:latin typeface="+mn-lt"/>
                          <a:ea typeface="+mn-ea"/>
                          <a:cs typeface="+mn-cs"/>
                        </a:rPr>
                        <a:t> between two individuals, events, ideas, or pieces of information in a text.</a:t>
                      </a:r>
                      <a:endParaRPr lang="en-US" sz="2000" dirty="0"/>
                    </a:p>
                  </a:txBody>
                  <a:tcPr anchor="ctr"/>
                </a:tc>
              </a:tr>
              <a:tr h="1707074">
                <a:tc>
                  <a:txBody>
                    <a:bodyPr/>
                    <a:lstStyle/>
                    <a:p>
                      <a:pPr algn="l"/>
                      <a:r>
                        <a:rPr lang="en-US" sz="2000" b="1" dirty="0" smtClean="0"/>
                        <a:t>Grade 3: Describe</a:t>
                      </a:r>
                      <a:r>
                        <a:rPr lang="en-US" sz="2000" b="1" baseline="0" dirty="0" smtClean="0"/>
                        <a:t> characters </a:t>
                      </a:r>
                      <a:r>
                        <a:rPr lang="en-US" sz="2000" baseline="0" dirty="0" smtClean="0"/>
                        <a:t>in a story (e.g., their traits, motivations, or feelings) and </a:t>
                      </a:r>
                      <a:r>
                        <a:rPr lang="en-US" sz="2000" b="1" baseline="0" dirty="0" smtClean="0"/>
                        <a:t>explain how </a:t>
                      </a:r>
                      <a:r>
                        <a:rPr lang="en-US" sz="2000" baseline="0" dirty="0" smtClean="0"/>
                        <a:t>their actions contribute to the sequence of events.</a:t>
                      </a:r>
                      <a:endParaRPr lang="en-US" sz="2000" dirty="0"/>
                    </a:p>
                  </a:txBody>
                  <a:tcPr anchor="ctr"/>
                </a:tc>
                <a:tc vMerge="1">
                  <a:txBody>
                    <a:bodyPr/>
                    <a:lstStyle/>
                    <a:p>
                      <a:pPr algn="l"/>
                      <a:endParaRPr lang="en-US" sz="1400" dirty="0"/>
                    </a:p>
                  </a:txBody>
                  <a:tcPr anchor="ctr"/>
                </a:tc>
                <a:tc>
                  <a:txBody>
                    <a:bodyPr/>
                    <a:lstStyle/>
                    <a:p>
                      <a:pPr algn="l"/>
                      <a:r>
                        <a:rPr lang="en-US" sz="1800" b="1" dirty="0" smtClean="0"/>
                        <a:t>Grade 3:</a:t>
                      </a:r>
                      <a:r>
                        <a:rPr lang="en-US" sz="1800" b="1" baseline="0" dirty="0" smtClean="0"/>
                        <a:t> Describe the relationships </a:t>
                      </a:r>
                      <a:r>
                        <a:rPr lang="en-US" sz="1800" b="0" baseline="0" dirty="0" smtClean="0"/>
                        <a:t>between a series of historical events, scientific ideas of concepts, or steps in technical procedures in a text, using language that pertains to time, sequence, and cause/effect.</a:t>
                      </a:r>
                      <a:endParaRPr lang="en-US" sz="1800" dirty="0"/>
                    </a:p>
                  </a:txBody>
                  <a:tcPr anchor="ctr"/>
                </a:tc>
              </a:tr>
              <a:tr h="1392612">
                <a:tc>
                  <a:txBody>
                    <a:bodyPr/>
                    <a:lstStyle/>
                    <a:p>
                      <a:r>
                        <a:rPr lang="en-US" sz="1600" b="1" dirty="0" smtClean="0"/>
                        <a:t>Grade 6: </a:t>
                      </a:r>
                      <a:r>
                        <a:rPr lang="en-US" sz="1600" b="1" baseline="0" dirty="0" smtClean="0"/>
                        <a:t> </a:t>
                      </a:r>
                      <a:r>
                        <a:rPr lang="en-US" sz="1600" b="1" kern="1200" baseline="0" dirty="0" smtClean="0">
                          <a:solidFill>
                            <a:schemeClr val="dk1"/>
                          </a:solidFill>
                          <a:latin typeface="+mn-lt"/>
                          <a:ea typeface="+mn-ea"/>
                          <a:cs typeface="+mn-cs"/>
                        </a:rPr>
                        <a:t>Describe how </a:t>
                      </a:r>
                      <a:r>
                        <a:rPr lang="en-US" sz="1600" kern="1200" baseline="0" dirty="0" smtClean="0">
                          <a:solidFill>
                            <a:schemeClr val="dk1"/>
                          </a:solidFill>
                          <a:latin typeface="+mn-lt"/>
                          <a:ea typeface="+mn-ea"/>
                          <a:cs typeface="+mn-cs"/>
                        </a:rPr>
                        <a:t>a particular story’s or drama’s plot unfolds in a series of episodes as well as how the characters respond or change as the plot moves toward a resolution.</a:t>
                      </a:r>
                      <a:endParaRPr lang="en-US" sz="1600" dirty="0"/>
                    </a:p>
                  </a:txBody>
                  <a:tcPr anchor="ctr"/>
                </a:tc>
                <a:tc vMerge="1">
                  <a:txBody>
                    <a:bodyPr/>
                    <a:lstStyle/>
                    <a:p>
                      <a:pPr algn="l"/>
                      <a:endParaRPr lang="en-US" sz="1400" b="1" dirty="0"/>
                    </a:p>
                  </a:txBody>
                  <a:tcPr anchor="ctr"/>
                </a:tc>
                <a:tc>
                  <a:txBody>
                    <a:bodyPr/>
                    <a:lstStyle/>
                    <a:p>
                      <a:r>
                        <a:rPr lang="en-US" sz="1800" b="1" dirty="0" smtClean="0"/>
                        <a:t>Grade 6: </a:t>
                      </a:r>
                      <a:r>
                        <a:rPr lang="en-US" sz="1800" b="1" kern="1200" baseline="0" dirty="0" smtClean="0">
                          <a:solidFill>
                            <a:schemeClr val="dk1"/>
                          </a:solidFill>
                          <a:latin typeface="+mn-lt"/>
                          <a:ea typeface="+mn-ea"/>
                          <a:cs typeface="+mn-cs"/>
                        </a:rPr>
                        <a:t>Analyze in detail </a:t>
                      </a:r>
                      <a:r>
                        <a:rPr lang="en-US" sz="1800" kern="1200" baseline="0" dirty="0" smtClean="0">
                          <a:solidFill>
                            <a:schemeClr val="dk1"/>
                          </a:solidFill>
                          <a:latin typeface="+mn-lt"/>
                          <a:ea typeface="+mn-ea"/>
                          <a:cs typeface="+mn-cs"/>
                        </a:rPr>
                        <a:t>how a key individual, event, or idea is introduced, illustrated, and elaborated in a text (e.g., through examples or anecdotes).</a:t>
                      </a:r>
                      <a:endParaRPr lang="en-US" sz="1800" b="1" dirty="0"/>
                    </a:p>
                  </a:txBody>
                  <a:tcPr anchor="ctr"/>
                </a:tc>
              </a:tr>
            </a:tbl>
          </a:graphicData>
        </a:graphic>
      </p:graphicFrame>
      <p:sp>
        <p:nvSpPr>
          <p:cNvPr id="208926" name="Down Arrow 5"/>
          <p:cNvSpPr>
            <a:spLocks noChangeArrowheads="1"/>
          </p:cNvSpPr>
          <p:nvPr/>
        </p:nvSpPr>
        <p:spPr bwMode="auto">
          <a:xfrm>
            <a:off x="4343400" y="2438400"/>
            <a:ext cx="228600" cy="3352800"/>
          </a:xfrm>
          <a:prstGeom prst="downArrow">
            <a:avLst>
              <a:gd name="adj1" fmla="val 50000"/>
              <a:gd name="adj2" fmla="val 49975"/>
            </a:avLst>
          </a:prstGeom>
          <a:solidFill>
            <a:srgbClr val="0091B2"/>
          </a:solidFill>
          <a:ln w="9525">
            <a:noFill/>
            <a:miter lim="800000"/>
            <a:headEnd/>
            <a:tailEnd/>
          </a:ln>
        </p:spPr>
        <p:txBody>
          <a:bodyPr wrap="none" anchor="ctr"/>
          <a:lstStyle/>
          <a:p>
            <a:pPr algn="ctr"/>
            <a:endParaRPr lang="en-US">
              <a:latin typeface="Garamond" pitchFamily="18" charset="0"/>
            </a:endParaRPr>
          </a:p>
        </p:txBody>
      </p:sp>
      <p:sp>
        <p:nvSpPr>
          <p:cNvPr id="8" name="Date Placeholder 7"/>
          <p:cNvSpPr>
            <a:spLocks noGrp="1"/>
          </p:cNvSpPr>
          <p:nvPr>
            <p:ph type="dt" sz="quarter" idx="10"/>
          </p:nvPr>
        </p:nvSpPr>
        <p:spPr/>
        <p:txBody>
          <a:bodyPr/>
          <a:lstStyle/>
          <a:p>
            <a:pPr>
              <a:defRPr/>
            </a:pPr>
            <a:endParaRPr lang="en-US"/>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49" name="Slide Number Placeholder 2"/>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B2F48E-4C5C-412D-8B00-294679997498}" type="slidenum">
              <a:rPr lang="en-US"/>
              <a:pPr fontAlgn="base">
                <a:spcBef>
                  <a:spcPct val="0"/>
                </a:spcBef>
                <a:spcAft>
                  <a:spcPct val="0"/>
                </a:spcAft>
                <a:defRPr/>
              </a:pPr>
              <a:t>45</a:t>
            </a:fld>
            <a:endParaRPr lang="en-US"/>
          </a:p>
        </p:txBody>
      </p:sp>
      <p:sp>
        <p:nvSpPr>
          <p:cNvPr id="62467" name="Title 1"/>
          <p:cNvSpPr>
            <a:spLocks noGrp="1"/>
          </p:cNvSpPr>
          <p:nvPr>
            <p:ph type="title" idx="4294967295"/>
          </p:nvPr>
        </p:nvSpPr>
        <p:spPr>
          <a:xfrm>
            <a:off x="0" y="-304800"/>
            <a:ext cx="9144000" cy="1393825"/>
          </a:xfrm>
          <a:ln>
            <a:noFill/>
          </a:ln>
        </p:spPr>
        <p:txBody>
          <a:bodyPr/>
          <a:lstStyle/>
          <a:p>
            <a:pPr eaLnBrk="1" fontAlgn="auto" hangingPunct="1">
              <a:spcAft>
                <a:spcPts val="0"/>
              </a:spcAft>
              <a:defRPr/>
            </a:pPr>
            <a:r>
              <a:rPr lang="en-US" sz="3000" dirty="0" smtClean="0">
                <a:solidFill>
                  <a:schemeClr val="bg1">
                    <a:lumMod val="75000"/>
                    <a:lumOff val="25000"/>
                  </a:schemeClr>
                </a:solidFill>
                <a:ea typeface="Geneva" charset="0"/>
                <a:cs typeface="Geneva" charset="0"/>
              </a:rPr>
              <a:t>Grade-Level Progression in Reading</a:t>
            </a:r>
          </a:p>
        </p:txBody>
      </p:sp>
      <p:sp>
        <p:nvSpPr>
          <p:cNvPr id="62468" name="Content Placeholder 4"/>
          <p:cNvSpPr>
            <a:spLocks noGrp="1"/>
          </p:cNvSpPr>
          <p:nvPr>
            <p:ph idx="4294967295"/>
          </p:nvPr>
        </p:nvSpPr>
        <p:spPr>
          <a:xfrm>
            <a:off x="228600" y="1143000"/>
            <a:ext cx="8229600" cy="4765675"/>
          </a:xfrm>
        </p:spPr>
        <p:txBody>
          <a:bodyPr/>
          <a:lstStyle/>
          <a:p>
            <a:pPr marL="0" indent="0" eaLnBrk="1" fontAlgn="auto" hangingPunct="1">
              <a:spcAft>
                <a:spcPts val="0"/>
              </a:spcAft>
              <a:defRPr/>
            </a:pPr>
            <a:r>
              <a:rPr lang="en-US" dirty="0" smtClean="0">
                <a:ea typeface="Geneva" charset="0"/>
                <a:cs typeface="Geneva" charset="0"/>
              </a:rPr>
              <a:t>CCR Reading Standard 3: Analyze how and why individuals, events, and ideas develop and interact over the course of a text.</a:t>
            </a:r>
            <a:endParaRPr lang="en-US" i="1" dirty="0" smtClean="0">
              <a:solidFill>
                <a:srgbClr val="585858"/>
              </a:solidFill>
              <a:ea typeface="Geneva" charset="0"/>
              <a:cs typeface="Geneva" charset="0"/>
            </a:endParaRPr>
          </a:p>
          <a:p>
            <a:pPr marL="0" indent="0" eaLnBrk="1" fontAlgn="auto" hangingPunct="1">
              <a:spcAft>
                <a:spcPts val="0"/>
              </a:spcAft>
              <a:defRPr/>
            </a:pPr>
            <a:endParaRPr lang="en-US" i="1" dirty="0" smtClean="0">
              <a:solidFill>
                <a:srgbClr val="585858"/>
              </a:solidFill>
              <a:ea typeface="Geneva" charset="0"/>
              <a:cs typeface="Geneva" charset="0"/>
            </a:endParaRPr>
          </a:p>
        </p:txBody>
      </p:sp>
      <p:graphicFrame>
        <p:nvGraphicFramePr>
          <p:cNvPr id="7" name="Table 6"/>
          <p:cNvGraphicFramePr>
            <a:graphicFrameLocks noGrp="1"/>
          </p:cNvGraphicFramePr>
          <p:nvPr/>
        </p:nvGraphicFramePr>
        <p:xfrm>
          <a:off x="457200" y="1905000"/>
          <a:ext cx="8229600" cy="4789488"/>
        </p:xfrm>
        <a:graphic>
          <a:graphicData uri="http://schemas.openxmlformats.org/drawingml/2006/table">
            <a:tbl>
              <a:tblPr firstRow="1" bandRow="1">
                <a:tableStyleId>{5C22544A-7EE6-4342-B048-85BDC9FD1C3A}</a:tableStyleId>
              </a:tblPr>
              <a:tblGrid>
                <a:gridCol w="3810000"/>
                <a:gridCol w="381000"/>
                <a:gridCol w="4038600"/>
              </a:tblGrid>
              <a:tr h="370597">
                <a:tc>
                  <a:txBody>
                    <a:bodyPr/>
                    <a:lstStyle/>
                    <a:p>
                      <a:pPr algn="l"/>
                      <a:r>
                        <a:rPr lang="en-US" sz="1800" dirty="0" smtClean="0">
                          <a:solidFill>
                            <a:schemeClr val="tx1"/>
                          </a:solidFill>
                        </a:rPr>
                        <a:t>Reading Standards for Literature</a:t>
                      </a:r>
                      <a:endParaRPr lang="en-US" sz="1800" dirty="0">
                        <a:solidFill>
                          <a:schemeClr val="tx1"/>
                        </a:solidFill>
                      </a:endParaRPr>
                    </a:p>
                  </a:txBody>
                  <a:tcPr marT="45690" marB="45690" anchor="ctr">
                    <a:noFill/>
                  </a:tcPr>
                </a:tc>
                <a:tc rowSpan="4">
                  <a:txBody>
                    <a:bodyPr/>
                    <a:lstStyle/>
                    <a:p>
                      <a:pPr algn="l"/>
                      <a:endParaRPr lang="en-US" sz="1400" dirty="0">
                        <a:solidFill>
                          <a:schemeClr val="tx1"/>
                        </a:solidFill>
                      </a:endParaRPr>
                    </a:p>
                  </a:txBody>
                  <a:tcPr marT="45690" marB="45690" anchor="ctr">
                    <a:noFill/>
                  </a:tcPr>
                </a:tc>
                <a:tc>
                  <a:txBody>
                    <a:bodyPr/>
                    <a:lstStyle/>
                    <a:p>
                      <a:pPr algn="l"/>
                      <a:r>
                        <a:rPr lang="en-US" sz="1400" dirty="0" smtClean="0">
                          <a:solidFill>
                            <a:schemeClr val="tx1"/>
                          </a:solidFill>
                        </a:rPr>
                        <a:t>Reading Standards for Informational Text</a:t>
                      </a:r>
                      <a:endParaRPr lang="en-US" sz="1400" dirty="0">
                        <a:solidFill>
                          <a:schemeClr val="tx1"/>
                        </a:solidFill>
                      </a:endParaRPr>
                    </a:p>
                  </a:txBody>
                  <a:tcPr marT="45690" marB="45690" anchor="ctr">
                    <a:noFill/>
                  </a:tcPr>
                </a:tc>
              </a:tr>
              <a:tr h="944764">
                <a:tc>
                  <a:txBody>
                    <a:bodyPr/>
                    <a:lstStyle/>
                    <a:p>
                      <a:r>
                        <a:rPr lang="en-US" sz="1700" b="1" dirty="0" smtClean="0"/>
                        <a:t>Grade 8: </a:t>
                      </a:r>
                      <a:r>
                        <a:rPr lang="en-US" sz="1700" b="1" kern="1200" baseline="0" dirty="0" smtClean="0">
                          <a:solidFill>
                            <a:schemeClr val="dk1"/>
                          </a:solidFill>
                          <a:latin typeface="+mn-lt"/>
                          <a:ea typeface="+mn-ea"/>
                          <a:cs typeface="+mn-cs"/>
                        </a:rPr>
                        <a:t>Analyze how </a:t>
                      </a:r>
                      <a:r>
                        <a:rPr lang="en-US" sz="1700" kern="1200" baseline="0" dirty="0" smtClean="0">
                          <a:solidFill>
                            <a:schemeClr val="dk1"/>
                          </a:solidFill>
                          <a:latin typeface="+mn-lt"/>
                          <a:ea typeface="+mn-ea"/>
                          <a:cs typeface="+mn-cs"/>
                        </a:rPr>
                        <a:t>particular lines of dialogue or incidents in a story or drama </a:t>
                      </a:r>
                      <a:r>
                        <a:rPr lang="en-US" sz="1700" b="1" kern="1200" baseline="0" dirty="0" smtClean="0">
                          <a:solidFill>
                            <a:schemeClr val="dk1"/>
                          </a:solidFill>
                          <a:latin typeface="+mn-lt"/>
                          <a:ea typeface="+mn-ea"/>
                          <a:cs typeface="+mn-cs"/>
                        </a:rPr>
                        <a:t>propel</a:t>
                      </a:r>
                      <a:r>
                        <a:rPr lang="en-US" sz="1700" kern="1200" baseline="0" dirty="0" smtClean="0">
                          <a:solidFill>
                            <a:schemeClr val="dk1"/>
                          </a:solidFill>
                          <a:latin typeface="+mn-lt"/>
                          <a:ea typeface="+mn-ea"/>
                          <a:cs typeface="+mn-cs"/>
                        </a:rPr>
                        <a:t> the action, </a:t>
                      </a:r>
                      <a:r>
                        <a:rPr lang="en-US" sz="1700" b="1" kern="1200" baseline="0" dirty="0" smtClean="0">
                          <a:solidFill>
                            <a:schemeClr val="dk1"/>
                          </a:solidFill>
                          <a:latin typeface="+mn-lt"/>
                          <a:ea typeface="+mn-ea"/>
                          <a:cs typeface="+mn-cs"/>
                        </a:rPr>
                        <a:t>reveal</a:t>
                      </a:r>
                      <a:r>
                        <a:rPr lang="en-US" sz="1700" kern="1200" baseline="0" dirty="0" smtClean="0">
                          <a:solidFill>
                            <a:schemeClr val="dk1"/>
                          </a:solidFill>
                          <a:latin typeface="+mn-lt"/>
                          <a:ea typeface="+mn-ea"/>
                          <a:cs typeface="+mn-cs"/>
                        </a:rPr>
                        <a:t> aspects of a character, or </a:t>
                      </a:r>
                      <a:r>
                        <a:rPr lang="en-US" sz="1700" b="1" kern="1200" baseline="0" dirty="0" smtClean="0">
                          <a:solidFill>
                            <a:schemeClr val="dk1"/>
                          </a:solidFill>
                          <a:latin typeface="+mn-lt"/>
                          <a:ea typeface="+mn-ea"/>
                          <a:cs typeface="+mn-cs"/>
                        </a:rPr>
                        <a:t>provoke</a:t>
                      </a:r>
                      <a:r>
                        <a:rPr lang="en-US" sz="1700" kern="1200" baseline="0" dirty="0" smtClean="0">
                          <a:solidFill>
                            <a:schemeClr val="dk1"/>
                          </a:solidFill>
                          <a:latin typeface="+mn-lt"/>
                          <a:ea typeface="+mn-ea"/>
                          <a:cs typeface="+mn-cs"/>
                        </a:rPr>
                        <a:t> a decision.</a:t>
                      </a:r>
                      <a:endParaRPr lang="en-US" sz="1700" b="1" dirty="0"/>
                    </a:p>
                  </a:txBody>
                  <a:tcPr marT="45690" marB="45690" anchor="ctr"/>
                </a:tc>
                <a:tc vMerge="1">
                  <a:txBody>
                    <a:bodyPr/>
                    <a:lstStyle/>
                    <a:p>
                      <a:pPr algn="l"/>
                      <a:endParaRPr lang="en-US" sz="1400" dirty="0"/>
                    </a:p>
                  </a:txBody>
                  <a:tcPr anchor="ctr"/>
                </a:tc>
                <a:tc>
                  <a:txBody>
                    <a:bodyPr/>
                    <a:lstStyle/>
                    <a:p>
                      <a:r>
                        <a:rPr lang="en-US" sz="1600" b="1" dirty="0" smtClean="0"/>
                        <a:t>Grade 8: </a:t>
                      </a:r>
                      <a:r>
                        <a:rPr lang="en-US" sz="1600" b="1" kern="1200" baseline="0" dirty="0" smtClean="0">
                          <a:solidFill>
                            <a:schemeClr val="dk1"/>
                          </a:solidFill>
                          <a:latin typeface="+mn-lt"/>
                          <a:ea typeface="+mn-ea"/>
                          <a:cs typeface="+mn-cs"/>
                        </a:rPr>
                        <a:t>Analyze how </a:t>
                      </a:r>
                      <a:r>
                        <a:rPr lang="en-US" sz="1600" kern="1200" baseline="0" dirty="0" smtClean="0">
                          <a:solidFill>
                            <a:schemeClr val="dk1"/>
                          </a:solidFill>
                          <a:latin typeface="+mn-lt"/>
                          <a:ea typeface="+mn-ea"/>
                          <a:cs typeface="+mn-cs"/>
                        </a:rPr>
                        <a:t>a text makes </a:t>
                      </a:r>
                      <a:r>
                        <a:rPr lang="en-US" sz="1600" b="1" kern="1200" baseline="0" dirty="0" smtClean="0">
                          <a:solidFill>
                            <a:schemeClr val="dk1"/>
                          </a:solidFill>
                          <a:latin typeface="+mn-lt"/>
                          <a:ea typeface="+mn-ea"/>
                          <a:cs typeface="+mn-cs"/>
                        </a:rPr>
                        <a:t>connections among </a:t>
                      </a:r>
                      <a:r>
                        <a:rPr lang="en-US" sz="1600" kern="1200" baseline="0" dirty="0" smtClean="0">
                          <a:solidFill>
                            <a:schemeClr val="dk1"/>
                          </a:solidFill>
                          <a:latin typeface="+mn-lt"/>
                          <a:ea typeface="+mn-ea"/>
                          <a:cs typeface="+mn-cs"/>
                        </a:rPr>
                        <a:t>and </a:t>
                      </a:r>
                      <a:r>
                        <a:rPr lang="en-US" sz="1600" b="1" kern="1200" baseline="0" dirty="0" smtClean="0">
                          <a:solidFill>
                            <a:schemeClr val="dk1"/>
                          </a:solidFill>
                          <a:latin typeface="+mn-lt"/>
                          <a:ea typeface="+mn-ea"/>
                          <a:cs typeface="+mn-cs"/>
                        </a:rPr>
                        <a:t>distinctions between </a:t>
                      </a:r>
                      <a:r>
                        <a:rPr lang="en-US" sz="1600" kern="1200" baseline="0" dirty="0" smtClean="0">
                          <a:solidFill>
                            <a:schemeClr val="dk1"/>
                          </a:solidFill>
                          <a:latin typeface="+mn-lt"/>
                          <a:ea typeface="+mn-ea"/>
                          <a:cs typeface="+mn-cs"/>
                        </a:rPr>
                        <a:t>individuals, ideas, or events (e.g., through comparisons, analogies, or categories).</a:t>
                      </a:r>
                      <a:endParaRPr lang="en-US" sz="1600" b="1" dirty="0"/>
                    </a:p>
                  </a:txBody>
                  <a:tcPr marT="45690" marB="45690" anchor="ctr"/>
                </a:tc>
              </a:tr>
              <a:tr h="1371455">
                <a:tc>
                  <a:txBody>
                    <a:bodyPr/>
                    <a:lstStyle/>
                    <a:p>
                      <a:r>
                        <a:rPr lang="en-US" sz="1700" b="1" dirty="0" smtClean="0"/>
                        <a:t>Grades 9-10: </a:t>
                      </a:r>
                      <a:r>
                        <a:rPr lang="en-US" sz="1700" b="1" kern="1200" baseline="0" dirty="0" smtClean="0">
                          <a:solidFill>
                            <a:schemeClr val="dk1"/>
                          </a:solidFill>
                          <a:latin typeface="+mn-lt"/>
                          <a:ea typeface="+mn-ea"/>
                          <a:cs typeface="+mn-cs"/>
                        </a:rPr>
                        <a:t>Analyze how </a:t>
                      </a:r>
                      <a:r>
                        <a:rPr lang="en-US" sz="1700" kern="1200" baseline="0" dirty="0" smtClean="0">
                          <a:solidFill>
                            <a:schemeClr val="dk1"/>
                          </a:solidFill>
                          <a:latin typeface="+mn-lt"/>
                          <a:ea typeface="+mn-ea"/>
                          <a:cs typeface="+mn-cs"/>
                        </a:rPr>
                        <a:t>complex characters (e.g., those with multiple or conflicting motivations) </a:t>
                      </a:r>
                      <a:r>
                        <a:rPr lang="en-US" sz="1700" b="1" kern="1200" baseline="0" dirty="0" smtClean="0">
                          <a:solidFill>
                            <a:schemeClr val="dk1"/>
                          </a:solidFill>
                          <a:latin typeface="+mn-lt"/>
                          <a:ea typeface="+mn-ea"/>
                          <a:cs typeface="+mn-cs"/>
                        </a:rPr>
                        <a:t>develop</a:t>
                      </a:r>
                      <a:r>
                        <a:rPr lang="en-US" sz="1700" kern="1200" baseline="0" dirty="0" smtClean="0">
                          <a:solidFill>
                            <a:schemeClr val="dk1"/>
                          </a:solidFill>
                          <a:latin typeface="+mn-lt"/>
                          <a:ea typeface="+mn-ea"/>
                          <a:cs typeface="+mn-cs"/>
                        </a:rPr>
                        <a:t> over the course of a text, </a:t>
                      </a:r>
                      <a:r>
                        <a:rPr lang="en-US" sz="1700" b="1" kern="1200" baseline="0" dirty="0" smtClean="0">
                          <a:solidFill>
                            <a:schemeClr val="dk1"/>
                          </a:solidFill>
                          <a:latin typeface="+mn-lt"/>
                          <a:ea typeface="+mn-ea"/>
                          <a:cs typeface="+mn-cs"/>
                        </a:rPr>
                        <a:t>interact </a:t>
                      </a:r>
                      <a:r>
                        <a:rPr lang="en-US" sz="1700" kern="1200" baseline="0" dirty="0" smtClean="0">
                          <a:solidFill>
                            <a:schemeClr val="dk1"/>
                          </a:solidFill>
                          <a:latin typeface="+mn-lt"/>
                          <a:ea typeface="+mn-ea"/>
                          <a:cs typeface="+mn-cs"/>
                        </a:rPr>
                        <a:t>with other  characters, and </a:t>
                      </a:r>
                      <a:r>
                        <a:rPr lang="en-US" sz="1700" b="1" kern="1200" baseline="0" dirty="0" smtClean="0">
                          <a:solidFill>
                            <a:schemeClr val="dk1"/>
                          </a:solidFill>
                          <a:latin typeface="+mn-lt"/>
                          <a:ea typeface="+mn-ea"/>
                          <a:cs typeface="+mn-cs"/>
                        </a:rPr>
                        <a:t>advance</a:t>
                      </a:r>
                      <a:r>
                        <a:rPr lang="en-US" sz="1700" kern="1200" baseline="0" dirty="0" smtClean="0">
                          <a:solidFill>
                            <a:schemeClr val="dk1"/>
                          </a:solidFill>
                          <a:latin typeface="+mn-lt"/>
                          <a:ea typeface="+mn-ea"/>
                          <a:cs typeface="+mn-cs"/>
                        </a:rPr>
                        <a:t> the plot or </a:t>
                      </a:r>
                      <a:r>
                        <a:rPr lang="en-US" sz="1700" b="1" kern="1200" baseline="0" dirty="0" smtClean="0">
                          <a:solidFill>
                            <a:schemeClr val="dk1"/>
                          </a:solidFill>
                          <a:latin typeface="+mn-lt"/>
                          <a:ea typeface="+mn-ea"/>
                          <a:cs typeface="+mn-cs"/>
                        </a:rPr>
                        <a:t>develop</a:t>
                      </a:r>
                      <a:r>
                        <a:rPr lang="en-US" sz="1700" kern="1200" baseline="0" dirty="0" smtClean="0">
                          <a:solidFill>
                            <a:schemeClr val="dk1"/>
                          </a:solidFill>
                          <a:latin typeface="+mn-lt"/>
                          <a:ea typeface="+mn-ea"/>
                          <a:cs typeface="+mn-cs"/>
                        </a:rPr>
                        <a:t> the theme.</a:t>
                      </a:r>
                      <a:endParaRPr lang="en-US" sz="1700" b="1" dirty="0"/>
                    </a:p>
                  </a:txBody>
                  <a:tcPr marT="45690" marB="45690" anchor="ctr"/>
                </a:tc>
                <a:tc vMerge="1">
                  <a:txBody>
                    <a:bodyPr/>
                    <a:lstStyle/>
                    <a:p>
                      <a:pPr algn="l"/>
                      <a:endParaRPr lang="en-US" sz="1400" dirty="0"/>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 </a:t>
                      </a:r>
                      <a:r>
                        <a:rPr lang="en-US" sz="1600" b="1" dirty="0" smtClean="0"/>
                        <a:t>Grades 9-10: </a:t>
                      </a:r>
                      <a:r>
                        <a:rPr lang="en-US" sz="1600" b="1" kern="1200" baseline="0" dirty="0" smtClean="0">
                          <a:solidFill>
                            <a:schemeClr val="dk1"/>
                          </a:solidFill>
                          <a:latin typeface="+mn-lt"/>
                          <a:ea typeface="+mn-ea"/>
                          <a:cs typeface="+mn-cs"/>
                        </a:rPr>
                        <a:t>Analyze how </a:t>
                      </a:r>
                      <a:r>
                        <a:rPr lang="en-US" sz="1600" kern="1200" baseline="0" dirty="0" smtClean="0">
                          <a:solidFill>
                            <a:schemeClr val="dk1"/>
                          </a:solidFill>
                          <a:latin typeface="+mn-lt"/>
                          <a:ea typeface="+mn-ea"/>
                          <a:cs typeface="+mn-cs"/>
                        </a:rPr>
                        <a:t>the author unfolds an analysis or series of ideas or events,</a:t>
                      </a:r>
                    </a:p>
                    <a:p>
                      <a:r>
                        <a:rPr lang="en-US" sz="1600" kern="1200" baseline="0" dirty="0" smtClean="0">
                          <a:solidFill>
                            <a:schemeClr val="dk1"/>
                          </a:solidFill>
                          <a:latin typeface="+mn-lt"/>
                          <a:ea typeface="+mn-ea"/>
                          <a:cs typeface="+mn-cs"/>
                        </a:rPr>
                        <a:t>including the </a:t>
                      </a:r>
                      <a:r>
                        <a:rPr lang="en-US" sz="1600" b="1" kern="1200" baseline="0" dirty="0" smtClean="0">
                          <a:solidFill>
                            <a:schemeClr val="dk1"/>
                          </a:solidFill>
                          <a:latin typeface="+mn-lt"/>
                          <a:ea typeface="+mn-ea"/>
                          <a:cs typeface="+mn-cs"/>
                        </a:rPr>
                        <a:t>order</a:t>
                      </a:r>
                      <a:r>
                        <a:rPr lang="en-US" sz="1600" kern="1200" baseline="0" dirty="0" smtClean="0">
                          <a:solidFill>
                            <a:schemeClr val="dk1"/>
                          </a:solidFill>
                          <a:latin typeface="+mn-lt"/>
                          <a:ea typeface="+mn-ea"/>
                          <a:cs typeface="+mn-cs"/>
                        </a:rPr>
                        <a:t> in which the points are made, </a:t>
                      </a:r>
                      <a:r>
                        <a:rPr lang="en-US" sz="1600" b="1" kern="1200" baseline="0" dirty="0" smtClean="0">
                          <a:solidFill>
                            <a:schemeClr val="dk1"/>
                          </a:solidFill>
                          <a:latin typeface="+mn-lt"/>
                          <a:ea typeface="+mn-ea"/>
                          <a:cs typeface="+mn-cs"/>
                        </a:rPr>
                        <a:t>how</a:t>
                      </a:r>
                      <a:r>
                        <a:rPr lang="en-US" sz="1600" kern="1200" baseline="0" dirty="0" smtClean="0">
                          <a:solidFill>
                            <a:schemeClr val="dk1"/>
                          </a:solidFill>
                          <a:latin typeface="+mn-lt"/>
                          <a:ea typeface="+mn-ea"/>
                          <a:cs typeface="+mn-cs"/>
                        </a:rPr>
                        <a:t> they are </a:t>
                      </a:r>
                      <a:r>
                        <a:rPr lang="en-US" sz="1600" b="1" kern="1200" baseline="0" dirty="0" smtClean="0">
                          <a:solidFill>
                            <a:schemeClr val="dk1"/>
                          </a:solidFill>
                          <a:latin typeface="+mn-lt"/>
                          <a:ea typeface="+mn-ea"/>
                          <a:cs typeface="+mn-cs"/>
                        </a:rPr>
                        <a:t>introduced and developed</a:t>
                      </a:r>
                      <a:r>
                        <a:rPr lang="en-US" sz="1600" kern="1200" baseline="0" dirty="0" smtClean="0">
                          <a:solidFill>
                            <a:schemeClr val="dk1"/>
                          </a:solidFill>
                          <a:latin typeface="+mn-lt"/>
                          <a:ea typeface="+mn-ea"/>
                          <a:cs typeface="+mn-cs"/>
                        </a:rPr>
                        <a:t>, and the </a:t>
                      </a:r>
                      <a:r>
                        <a:rPr lang="en-US" sz="1600" b="1" kern="1200" baseline="0" dirty="0" smtClean="0">
                          <a:solidFill>
                            <a:schemeClr val="dk1"/>
                          </a:solidFill>
                          <a:latin typeface="+mn-lt"/>
                          <a:ea typeface="+mn-ea"/>
                          <a:cs typeface="+mn-cs"/>
                        </a:rPr>
                        <a:t>connections</a:t>
                      </a:r>
                      <a:r>
                        <a:rPr lang="en-US" sz="1600" kern="1200" baseline="0" dirty="0" smtClean="0">
                          <a:solidFill>
                            <a:schemeClr val="dk1"/>
                          </a:solidFill>
                          <a:latin typeface="+mn-lt"/>
                          <a:ea typeface="+mn-ea"/>
                          <a:cs typeface="+mn-cs"/>
                        </a:rPr>
                        <a:t> that are drawn between them.</a:t>
                      </a:r>
                      <a:endParaRPr lang="en-US" sz="1600" dirty="0"/>
                    </a:p>
                  </a:txBody>
                  <a:tcPr marT="45690" marB="45690" anchor="ctr"/>
                </a:tc>
              </a:tr>
              <a:tr h="208643">
                <a:tc>
                  <a:txBody>
                    <a:bodyPr/>
                    <a:lstStyle/>
                    <a:p>
                      <a:pPr algn="l"/>
                      <a:r>
                        <a:rPr lang="en-US" sz="1700" b="1" dirty="0" smtClean="0"/>
                        <a:t>Grades 11-12: Evaluate</a:t>
                      </a:r>
                      <a:r>
                        <a:rPr lang="en-US" sz="1700" baseline="0" dirty="0" smtClean="0"/>
                        <a:t> various explanations for characters’ actions or for events and </a:t>
                      </a:r>
                      <a:r>
                        <a:rPr lang="en-US" sz="1700" b="1" baseline="0" dirty="0" smtClean="0"/>
                        <a:t>determine</a:t>
                      </a:r>
                      <a:r>
                        <a:rPr lang="en-US" sz="1700" baseline="0" dirty="0" smtClean="0"/>
                        <a:t> which explanation best accords with textual evidence, </a:t>
                      </a:r>
                      <a:r>
                        <a:rPr lang="en-US" sz="1700" b="1" baseline="0" dirty="0" smtClean="0"/>
                        <a:t>acknowledging</a:t>
                      </a:r>
                      <a:r>
                        <a:rPr lang="en-US" sz="1700" baseline="0" dirty="0" smtClean="0"/>
                        <a:t> where the text leaves matters uncertain.</a:t>
                      </a:r>
                      <a:endParaRPr lang="en-US" sz="1700" dirty="0"/>
                    </a:p>
                  </a:txBody>
                  <a:tcPr marT="45690" marB="45690" anchor="ctr"/>
                </a:tc>
                <a:tc vMerge="1">
                  <a:txBody>
                    <a:bodyPr/>
                    <a:lstStyle/>
                    <a:p>
                      <a:pPr algn="l"/>
                      <a:endParaRPr lang="en-US" sz="1400" b="1" dirty="0"/>
                    </a:p>
                  </a:txBody>
                  <a:tcPr anchor="ctr"/>
                </a:tc>
                <a:tc>
                  <a:txBody>
                    <a:bodyPr/>
                    <a:lstStyle/>
                    <a:p>
                      <a:pPr algn="l"/>
                      <a:r>
                        <a:rPr lang="en-US" sz="1600" b="1" dirty="0" smtClean="0"/>
                        <a:t>Grades 11-12: Analyze</a:t>
                      </a:r>
                      <a:r>
                        <a:rPr lang="en-US" sz="1600" b="0" dirty="0" smtClean="0"/>
                        <a:t> a complex set</a:t>
                      </a:r>
                      <a:r>
                        <a:rPr lang="en-US" sz="1600" b="0" baseline="0" dirty="0" smtClean="0"/>
                        <a:t> of ideas or sequence of events and </a:t>
                      </a:r>
                      <a:r>
                        <a:rPr lang="en-US" sz="1600" b="1" baseline="0" dirty="0" smtClean="0"/>
                        <a:t>explain how </a:t>
                      </a:r>
                      <a:r>
                        <a:rPr lang="en-US" sz="1600" b="0" baseline="0" dirty="0" smtClean="0"/>
                        <a:t>specific individuals, ideas, or events </a:t>
                      </a:r>
                      <a:r>
                        <a:rPr lang="en-US" sz="1600" b="1" baseline="0" dirty="0" smtClean="0"/>
                        <a:t>interact and develop </a:t>
                      </a:r>
                      <a:r>
                        <a:rPr lang="en-US" sz="1600" b="0" baseline="0" dirty="0" smtClean="0"/>
                        <a:t>over the course of the text.</a:t>
                      </a:r>
                      <a:endParaRPr lang="en-US" sz="1600" b="1" dirty="0"/>
                    </a:p>
                  </a:txBody>
                  <a:tcPr marT="45690" marB="45690" anchor="ctr"/>
                </a:tc>
              </a:tr>
            </a:tbl>
          </a:graphicData>
        </a:graphic>
      </p:graphicFrame>
      <p:sp>
        <p:nvSpPr>
          <p:cNvPr id="210974" name="Down Arrow 5"/>
          <p:cNvSpPr>
            <a:spLocks noChangeArrowheads="1"/>
          </p:cNvSpPr>
          <p:nvPr/>
        </p:nvSpPr>
        <p:spPr bwMode="auto">
          <a:xfrm>
            <a:off x="4343400" y="2438400"/>
            <a:ext cx="228600" cy="3352800"/>
          </a:xfrm>
          <a:prstGeom prst="downArrow">
            <a:avLst>
              <a:gd name="adj1" fmla="val 50000"/>
              <a:gd name="adj2" fmla="val 49975"/>
            </a:avLst>
          </a:prstGeom>
          <a:solidFill>
            <a:srgbClr val="0091B2"/>
          </a:solidFill>
          <a:ln w="9525">
            <a:noFill/>
            <a:miter lim="800000"/>
            <a:headEnd/>
            <a:tailEnd/>
          </a:ln>
        </p:spPr>
        <p:txBody>
          <a:bodyPr wrap="none" anchor="ctr"/>
          <a:lstStyle/>
          <a:p>
            <a:pPr algn="ctr"/>
            <a:endParaRPr lang="en-US">
              <a:latin typeface="Garamond" pitchFamily="18" charset="0"/>
            </a:endParaRPr>
          </a:p>
        </p:txBody>
      </p:sp>
      <p:sp>
        <p:nvSpPr>
          <p:cNvPr id="8" name="Date Placeholder 7"/>
          <p:cNvSpPr>
            <a:spLocks noGrp="1"/>
          </p:cNvSpPr>
          <p:nvPr>
            <p:ph type="dt" sz="quarter" idx="10"/>
          </p:nvPr>
        </p:nvSpPr>
        <p:spPr/>
        <p:txBody>
          <a:bodyPr/>
          <a:lstStyle/>
          <a:p>
            <a:pPr>
              <a:defRPr/>
            </a:pPr>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BC66E2B4-9AEC-4667-BD54-B183608CBFF9}" type="slidenum">
              <a:rPr lang="en-US"/>
              <a:pPr>
                <a:defRPr/>
              </a:pPr>
              <a:t>46</a:t>
            </a:fld>
            <a:endParaRPr lang="en-US" dirty="0"/>
          </a:p>
        </p:txBody>
      </p:sp>
      <p:sp>
        <p:nvSpPr>
          <p:cNvPr id="63491" name="Title 1"/>
          <p:cNvSpPr>
            <a:spLocks noGrp="1"/>
          </p:cNvSpPr>
          <p:nvPr>
            <p:ph type="title" idx="4294967295"/>
          </p:nvPr>
        </p:nvSpPr>
        <p:spPr>
          <a:xfrm>
            <a:off x="-76200" y="0"/>
            <a:ext cx="9229725" cy="1371600"/>
          </a:xfrm>
          <a:ln>
            <a:noFill/>
          </a:ln>
        </p:spPr>
        <p:txBody>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Overview:  </a:t>
            </a:r>
            <a:r>
              <a:rPr lang="en-US" dirty="0" smtClean="0">
                <a:solidFill>
                  <a:schemeClr val="bg1">
                    <a:lumMod val="75000"/>
                    <a:lumOff val="25000"/>
                  </a:schemeClr>
                </a:solidFill>
                <a:ea typeface="Geneva" charset="0"/>
                <a:cs typeface="Geneva" charset="0"/>
              </a:rPr>
              <a:t/>
            </a:r>
            <a:br>
              <a:rPr lang="en-US" dirty="0" smtClean="0">
                <a:solidFill>
                  <a:schemeClr val="bg1">
                    <a:lumMod val="75000"/>
                    <a:lumOff val="25000"/>
                  </a:schemeClr>
                </a:solidFill>
                <a:ea typeface="Geneva" charset="0"/>
                <a:cs typeface="Geneva" charset="0"/>
              </a:rPr>
            </a:br>
            <a:r>
              <a:rPr lang="en-US" sz="2400" u="sng" dirty="0" smtClean="0">
                <a:solidFill>
                  <a:schemeClr val="bg1">
                    <a:lumMod val="75000"/>
                    <a:lumOff val="25000"/>
                  </a:schemeClr>
                </a:solidFill>
                <a:ea typeface="Geneva" charset="0"/>
                <a:cs typeface="Geneva" charset="0"/>
              </a:rPr>
              <a:t>Speaking &amp; Listening</a:t>
            </a:r>
            <a:r>
              <a:rPr lang="en-US" sz="2400" dirty="0" smtClean="0">
                <a:solidFill>
                  <a:schemeClr val="bg1">
                    <a:lumMod val="75000"/>
                    <a:lumOff val="25000"/>
                  </a:schemeClr>
                </a:solidFill>
                <a:ea typeface="Geneva" charset="0"/>
                <a:cs typeface="Geneva" charset="0"/>
              </a:rPr>
              <a:t> and </a:t>
            </a:r>
            <a:r>
              <a:rPr lang="en-US" sz="2400" u="sng" dirty="0" smtClean="0">
                <a:solidFill>
                  <a:schemeClr val="bg1">
                    <a:lumMod val="75000"/>
                    <a:lumOff val="25000"/>
                  </a:schemeClr>
                </a:solidFill>
                <a:ea typeface="Geneva" charset="0"/>
                <a:cs typeface="Geneva" charset="0"/>
              </a:rPr>
              <a:t>Language</a:t>
            </a:r>
            <a:r>
              <a:rPr lang="en-US" sz="2400" dirty="0" smtClean="0">
                <a:solidFill>
                  <a:schemeClr val="bg1">
                    <a:lumMod val="75000"/>
                    <a:lumOff val="25000"/>
                  </a:schemeClr>
                </a:solidFill>
                <a:ea typeface="Geneva" charset="0"/>
                <a:cs typeface="Geneva" charset="0"/>
              </a:rPr>
              <a:t> Strands</a:t>
            </a:r>
          </a:p>
        </p:txBody>
      </p:sp>
      <p:sp>
        <p:nvSpPr>
          <p:cNvPr id="63492" name="Content Placeholder 4"/>
          <p:cNvSpPr>
            <a:spLocks noGrp="1"/>
          </p:cNvSpPr>
          <p:nvPr>
            <p:ph idx="4294967295"/>
          </p:nvPr>
        </p:nvSpPr>
        <p:spPr>
          <a:xfrm>
            <a:off x="228600" y="1371600"/>
            <a:ext cx="8763000" cy="5257800"/>
          </a:xfrm>
        </p:spPr>
        <p:txBody>
          <a:bodyPr>
            <a:noAutofit/>
          </a:bodyPr>
          <a:lstStyle/>
          <a:p>
            <a:pPr marL="0" indent="0" algn="l" eaLnBrk="1" fontAlgn="auto" hangingPunct="1">
              <a:spcAft>
                <a:spcPts val="0"/>
              </a:spcAft>
              <a:defRPr/>
            </a:pPr>
            <a:r>
              <a:rPr lang="en-US" sz="2800" b="1" dirty="0" smtClean="0">
                <a:latin typeface="+mj-lt"/>
                <a:ea typeface="Geneva" charset="0"/>
                <a:cs typeface="Geneva" charset="0"/>
              </a:rPr>
              <a:t>Speaking and Listening</a:t>
            </a:r>
          </a:p>
          <a:p>
            <a:pPr algn="l" eaLnBrk="1" fontAlgn="auto" hangingPunct="1">
              <a:spcAft>
                <a:spcPts val="0"/>
              </a:spcAft>
              <a:buFont typeface="Arial" pitchFamily="34" charset="0"/>
              <a:buChar char="•"/>
              <a:defRPr/>
            </a:pPr>
            <a:r>
              <a:rPr lang="en-US" sz="2200" dirty="0" smtClean="0">
                <a:ea typeface="Geneva" charset="0"/>
                <a:cs typeface="Geneva" charset="0"/>
              </a:rPr>
              <a:t>Focus on speaking and listening in a range of settings, both formal and informal –  academic, small-group, whole-class discussions</a:t>
            </a:r>
          </a:p>
          <a:p>
            <a:pPr algn="l" eaLnBrk="1" fontAlgn="auto" hangingPunct="1">
              <a:spcAft>
                <a:spcPts val="0"/>
              </a:spcAft>
              <a:buFont typeface="Arial" pitchFamily="34" charset="0"/>
              <a:buChar char="•"/>
              <a:defRPr/>
            </a:pPr>
            <a:r>
              <a:rPr lang="en-US" sz="2200" dirty="0" smtClean="0">
                <a:ea typeface="Geneva" charset="0"/>
                <a:cs typeface="Geneva" charset="0"/>
              </a:rPr>
              <a:t>Emphasize effective communication practices.</a:t>
            </a:r>
          </a:p>
          <a:p>
            <a:pPr algn="l" eaLnBrk="1" fontAlgn="auto" hangingPunct="1">
              <a:spcAft>
                <a:spcPts val="0"/>
              </a:spcAft>
              <a:buFont typeface="Arial" pitchFamily="34" charset="0"/>
              <a:buChar char="•"/>
              <a:defRPr/>
            </a:pPr>
            <a:r>
              <a:rPr lang="en-US" sz="2200" dirty="0" smtClean="0">
                <a:ea typeface="Geneva" charset="0"/>
                <a:cs typeface="Geneva" charset="0"/>
              </a:rPr>
              <a:t>Require interpretation and analysis of message as presented through oral, visual, or multimodal formats.</a:t>
            </a:r>
          </a:p>
          <a:p>
            <a:pPr marL="401638" lvl="1" indent="-287338" algn="l" eaLnBrk="1" fontAlgn="auto" hangingPunct="1">
              <a:spcBef>
                <a:spcPts val="600"/>
              </a:spcBef>
              <a:spcAft>
                <a:spcPts val="600"/>
              </a:spcAft>
              <a:defRPr/>
            </a:pPr>
            <a:r>
              <a:rPr lang="en-US" sz="2800" b="1" dirty="0" smtClean="0">
                <a:solidFill>
                  <a:schemeClr val="tx1"/>
                </a:solidFill>
                <a:latin typeface="+mj-lt"/>
                <a:ea typeface="Geneva" charset="0"/>
                <a:cs typeface="Geneva" charset="0"/>
              </a:rPr>
              <a:t>Language</a:t>
            </a:r>
          </a:p>
          <a:p>
            <a:pPr marL="457200" lvl="1" indent="-342900" algn="l" eaLnBrk="1" fontAlgn="auto" hangingPunct="1">
              <a:spcBef>
                <a:spcPts val="600"/>
              </a:spcBef>
              <a:spcAft>
                <a:spcPts val="600"/>
              </a:spcAft>
              <a:buFont typeface="Arial" pitchFamily="34" charset="0"/>
              <a:buChar char="•"/>
              <a:defRPr/>
            </a:pPr>
            <a:r>
              <a:rPr lang="en-US" sz="2200" dirty="0" smtClean="0">
                <a:solidFill>
                  <a:schemeClr val="tx1"/>
                </a:solidFill>
                <a:ea typeface="Geneva" charset="0"/>
                <a:cs typeface="Geneva" charset="0"/>
              </a:rPr>
              <a:t>Include conventions for writing and speaking.</a:t>
            </a:r>
          </a:p>
          <a:p>
            <a:pPr marL="457200" lvl="1" indent="-342900" algn="l" eaLnBrk="1" fontAlgn="auto" hangingPunct="1">
              <a:spcBef>
                <a:spcPts val="600"/>
              </a:spcBef>
              <a:spcAft>
                <a:spcPts val="300"/>
              </a:spcAft>
              <a:buFont typeface="Arial" pitchFamily="34" charset="0"/>
              <a:buChar char="•"/>
              <a:defRPr/>
            </a:pPr>
            <a:r>
              <a:rPr lang="en-US" sz="2200" dirty="0" smtClean="0">
                <a:solidFill>
                  <a:schemeClr val="tx1"/>
                </a:solidFill>
                <a:ea typeface="Geneva" charset="0"/>
                <a:cs typeface="Geneva" charset="0"/>
              </a:rPr>
              <a:t>Highlight the importance of vocabulary acquisition through a mix of conversation, direct instruction, and reading.</a:t>
            </a:r>
          </a:p>
          <a:p>
            <a:pPr marL="457200" lvl="1" indent="-342900" algn="l" eaLnBrk="1" fontAlgn="auto" hangingPunct="1">
              <a:spcBef>
                <a:spcPts val="600"/>
              </a:spcBef>
              <a:spcAft>
                <a:spcPts val="300"/>
              </a:spcAft>
              <a:buFont typeface="Arial" pitchFamily="34" charset="0"/>
              <a:buChar char="•"/>
              <a:defRPr/>
            </a:pPr>
            <a:r>
              <a:rPr lang="en-US" sz="2200" dirty="0" smtClean="0">
                <a:solidFill>
                  <a:schemeClr val="tx1"/>
                </a:solidFill>
                <a:ea typeface="Geneva" charset="0"/>
                <a:cs typeface="Geneva" charset="0"/>
              </a:rPr>
              <a:t>Address language in the context of reading, writing, speaking and listening.</a:t>
            </a:r>
            <a:endParaRPr lang="en-US" sz="2200" b="1" dirty="0" smtClean="0">
              <a:solidFill>
                <a:schemeClr val="tx1"/>
              </a:solidFill>
              <a:ea typeface="Geneva" charset="0"/>
              <a:cs typeface="Geneva" charset="0"/>
            </a:endParaRPr>
          </a:p>
          <a:p>
            <a:pPr marL="401638" lvl="1" indent="-287338" algn="l" eaLnBrk="1" fontAlgn="auto" hangingPunct="1">
              <a:spcBef>
                <a:spcPts val="600"/>
              </a:spcBef>
              <a:spcAft>
                <a:spcPts val="600"/>
              </a:spcAft>
              <a:defRPr/>
            </a:pPr>
            <a:r>
              <a:rPr lang="en-US" sz="2400" b="1" dirty="0" smtClean="0">
                <a:solidFill>
                  <a:schemeClr val="tx1"/>
                </a:solidFill>
                <a:ea typeface="Geneva" charset="0"/>
                <a:cs typeface="Geneva" charset="0"/>
              </a:rPr>
              <a:t>Media and Technology are integrated throughout the standards.</a:t>
            </a:r>
            <a:endParaRPr lang="en-US" sz="2400" dirty="0" smtClean="0">
              <a:solidFill>
                <a:schemeClr val="tx1"/>
              </a:solidFill>
              <a:ea typeface="Geneva" charset="0"/>
              <a:cs typeface="Geneva" charset="0"/>
            </a:endParaRPr>
          </a:p>
        </p:txBody>
      </p:sp>
    </p:spTree>
  </p:cSld>
  <p:clrMapOvr>
    <a:masterClrMapping/>
  </p:clrMapOvr>
  <p:transition spd="med" advClick="0">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E89147F0-4FF4-492C-B01A-0272721FD159}" type="slidenum">
              <a:rPr lang="en-US"/>
              <a:pPr>
                <a:defRPr/>
              </a:pPr>
              <a:t>47</a:t>
            </a:fld>
            <a:endParaRPr lang="en-US" dirty="0"/>
          </a:p>
        </p:txBody>
      </p:sp>
      <p:sp>
        <p:nvSpPr>
          <p:cNvPr id="64515" name="Title 1"/>
          <p:cNvSpPr>
            <a:spLocks noGrp="1"/>
          </p:cNvSpPr>
          <p:nvPr>
            <p:ph type="title" idx="4294967295"/>
          </p:nvPr>
        </p:nvSpPr>
        <p:spPr>
          <a:xfrm>
            <a:off x="0" y="0"/>
            <a:ext cx="3689350" cy="1600200"/>
          </a:xfrm>
          <a:ln>
            <a:noFill/>
          </a:ln>
        </p:spPr>
        <p:txBody>
          <a:bodyPr/>
          <a:lstStyle/>
          <a:p>
            <a:pPr algn="l" eaLnBrk="1" fontAlgn="auto" hangingPunct="1">
              <a:spcAft>
                <a:spcPts val="0"/>
              </a:spcAft>
              <a:defRPr/>
            </a:pPr>
            <a:r>
              <a:rPr lang="en-US" sz="3200" dirty="0" smtClean="0">
                <a:solidFill>
                  <a:schemeClr val="bg1">
                    <a:lumMod val="75000"/>
                    <a:lumOff val="25000"/>
                  </a:schemeClr>
                </a:solidFill>
                <a:ea typeface="Geneva" charset="0"/>
                <a:cs typeface="Geneva" charset="0"/>
              </a:rPr>
              <a:t>  Speaking and </a:t>
            </a:r>
            <a:br>
              <a:rPr lang="en-US" sz="3200" dirty="0" smtClean="0">
                <a:solidFill>
                  <a:schemeClr val="bg1">
                    <a:lumMod val="75000"/>
                    <a:lumOff val="25000"/>
                  </a:schemeClr>
                </a:solidFill>
                <a:ea typeface="Geneva" charset="0"/>
                <a:cs typeface="Geneva" charset="0"/>
              </a:rPr>
            </a:br>
            <a:r>
              <a:rPr lang="en-US" sz="3200" dirty="0" smtClean="0">
                <a:solidFill>
                  <a:schemeClr val="bg1">
                    <a:lumMod val="75000"/>
                    <a:lumOff val="25000"/>
                  </a:schemeClr>
                </a:solidFill>
                <a:ea typeface="Geneva" charset="0"/>
                <a:cs typeface="Geneva" charset="0"/>
              </a:rPr>
              <a:t>  Listening</a:t>
            </a:r>
          </a:p>
        </p:txBody>
      </p:sp>
      <p:sp>
        <p:nvSpPr>
          <p:cNvPr id="64516" name="Content Placeholder 4"/>
          <p:cNvSpPr>
            <a:spLocks noGrp="1"/>
          </p:cNvSpPr>
          <p:nvPr>
            <p:ph idx="4294967295"/>
          </p:nvPr>
        </p:nvSpPr>
        <p:spPr>
          <a:xfrm>
            <a:off x="762000" y="2057400"/>
            <a:ext cx="8229600" cy="4267200"/>
          </a:xfrm>
        </p:spPr>
        <p:txBody>
          <a:bodyPr/>
          <a:lstStyle/>
          <a:p>
            <a:pPr marL="401638" lvl="1" indent="-287338" algn="l" eaLnBrk="1" fontAlgn="auto" hangingPunct="1">
              <a:spcBef>
                <a:spcPts val="600"/>
              </a:spcBef>
              <a:spcAft>
                <a:spcPts val="600"/>
              </a:spcAft>
              <a:defRPr/>
            </a:pPr>
            <a:r>
              <a:rPr lang="en-US" sz="2000" b="1" dirty="0" smtClean="0">
                <a:solidFill>
                  <a:schemeClr val="tx1"/>
                </a:solidFill>
                <a:ea typeface="Geneva" charset="0"/>
                <a:cs typeface="Geneva" charset="0"/>
              </a:rPr>
              <a:t>Note on range and content of student speaking and listening. </a:t>
            </a:r>
          </a:p>
          <a:p>
            <a:pPr marL="571500" lvl="1" indent="-457200" algn="l" eaLnBrk="1" fontAlgn="auto" hangingPunct="1">
              <a:spcBef>
                <a:spcPct val="0"/>
              </a:spcBef>
              <a:spcAft>
                <a:spcPts val="600"/>
              </a:spcAft>
              <a:buFont typeface="Arial" pitchFamily="34" charset="0"/>
              <a:buChar char="•"/>
              <a:defRPr/>
            </a:pPr>
            <a:r>
              <a:rPr lang="en-US" sz="2800" b="1" dirty="0" smtClean="0">
                <a:solidFill>
                  <a:schemeClr val="tx1"/>
                </a:solidFill>
                <a:ea typeface="Geneva" charset="0"/>
                <a:cs typeface="Geneva" charset="0"/>
              </a:rPr>
              <a:t>Do provide ample opportunities for rich, structured conversation as part of a whole class, in small groups and with a partner. </a:t>
            </a:r>
          </a:p>
          <a:p>
            <a:pPr marL="571500" lvl="1" indent="-457200" algn="l" eaLnBrk="1" fontAlgn="auto" hangingPunct="1">
              <a:spcBef>
                <a:spcPts val="600"/>
              </a:spcBef>
              <a:spcAft>
                <a:spcPts val="600"/>
              </a:spcAft>
              <a:buFont typeface="Arial" pitchFamily="34" charset="0"/>
              <a:buChar char="•"/>
              <a:defRPr/>
            </a:pPr>
            <a:r>
              <a:rPr lang="en-US" sz="2800" b="1" dirty="0" smtClean="0">
                <a:solidFill>
                  <a:schemeClr val="tx1"/>
                </a:solidFill>
                <a:ea typeface="Geneva" charset="0"/>
                <a:cs typeface="Geneva" charset="0"/>
              </a:rPr>
              <a:t>Ensure that students contribute accurate, relevant information and respond to what others have said.</a:t>
            </a:r>
          </a:p>
          <a:p>
            <a:pPr marL="571500" lvl="1" indent="-457200" algn="l" eaLnBrk="1" fontAlgn="auto" hangingPunct="1">
              <a:spcBef>
                <a:spcPts val="600"/>
              </a:spcBef>
              <a:spcAft>
                <a:spcPts val="600"/>
              </a:spcAft>
              <a:buFont typeface="Arial" pitchFamily="34" charset="0"/>
              <a:buChar char="•"/>
              <a:defRPr/>
            </a:pPr>
            <a:r>
              <a:rPr lang="en-US" sz="2800" b="1" dirty="0" smtClean="0">
                <a:solidFill>
                  <a:schemeClr val="tx1"/>
                </a:solidFill>
                <a:ea typeface="Geneva" charset="0"/>
                <a:cs typeface="Geneva" charset="0"/>
              </a:rPr>
              <a:t>Provide opportunities to analyze and synthesize ideas in various domains. </a:t>
            </a:r>
          </a:p>
          <a:p>
            <a:pPr marL="0" indent="0" eaLnBrk="1" fontAlgn="auto" hangingPunct="1">
              <a:spcAft>
                <a:spcPts val="0"/>
              </a:spcAft>
              <a:defRPr/>
            </a:pPr>
            <a:endParaRPr lang="en-US" dirty="0" smtClean="0">
              <a:ea typeface="Geneva" charset="0"/>
              <a:cs typeface="Geneva" charset="0"/>
            </a:endParaRPr>
          </a:p>
        </p:txBody>
      </p:sp>
      <p:pic>
        <p:nvPicPr>
          <p:cNvPr id="215044" name="Picture 4" descr="C:\Users\brapier\AppData\Local\Microsoft\Windows\Temporary Internet Files\Content.IE5\F00FYPIG\MP900401668[1].jpg"/>
          <p:cNvPicPr>
            <a:picLocks noChangeAspect="1" noChangeArrowheads="1"/>
          </p:cNvPicPr>
          <p:nvPr/>
        </p:nvPicPr>
        <p:blipFill>
          <a:blip r:embed="rId3"/>
          <a:srcRect/>
          <a:stretch>
            <a:fillRect/>
          </a:stretch>
        </p:blipFill>
        <p:spPr bwMode="auto">
          <a:xfrm>
            <a:off x="3689350" y="0"/>
            <a:ext cx="5486400" cy="16002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6612D22-643F-4012-A185-06056DBD943C}" type="slidenum">
              <a:rPr lang="en-US"/>
              <a:pPr>
                <a:defRPr/>
              </a:pPr>
              <a:t>48</a:t>
            </a:fld>
            <a:endParaRPr lang="en-US" dirty="0"/>
          </a:p>
        </p:txBody>
      </p:sp>
      <p:sp>
        <p:nvSpPr>
          <p:cNvPr id="65539" name="Title 1"/>
          <p:cNvSpPr>
            <a:spLocks noGrp="1"/>
          </p:cNvSpPr>
          <p:nvPr>
            <p:ph type="title" idx="4294967295"/>
          </p:nvPr>
        </p:nvSpPr>
        <p:spPr>
          <a:xfrm>
            <a:off x="-41275" y="-58738"/>
            <a:ext cx="9220200" cy="1430338"/>
          </a:xfrm>
          <a:ln>
            <a:noFill/>
          </a:ln>
        </p:spPr>
        <p:txBody>
          <a:bodyPr/>
          <a:lstStyle/>
          <a:p>
            <a:pPr eaLnBrk="1" fontAlgn="auto" hangingPunct="1">
              <a:spcAft>
                <a:spcPts val="0"/>
              </a:spcAft>
              <a:defRPr/>
            </a:pPr>
            <a:r>
              <a:rPr lang="en-US" sz="2400" dirty="0" smtClean="0">
                <a:solidFill>
                  <a:schemeClr val="bg1">
                    <a:lumMod val="75000"/>
                    <a:lumOff val="25000"/>
                  </a:schemeClr>
                </a:solidFill>
                <a:ea typeface="Geneva" charset="0"/>
                <a:cs typeface="Geneva" charset="0"/>
              </a:rPr>
              <a:t>Example of Grade-Level Progression for Speaking and Listening</a:t>
            </a:r>
          </a:p>
        </p:txBody>
      </p:sp>
      <p:sp>
        <p:nvSpPr>
          <p:cNvPr id="65540" name="Content Placeholder 4"/>
          <p:cNvSpPr>
            <a:spLocks noGrp="1"/>
          </p:cNvSpPr>
          <p:nvPr>
            <p:ph idx="4294967295"/>
          </p:nvPr>
        </p:nvSpPr>
        <p:spPr>
          <a:xfrm>
            <a:off x="0" y="1285875"/>
            <a:ext cx="8382000" cy="4821238"/>
          </a:xfrm>
        </p:spPr>
        <p:txBody>
          <a:bodyPr/>
          <a:lstStyle/>
          <a:p>
            <a:pPr marL="0" indent="0" eaLnBrk="1" fontAlgn="auto" hangingPunct="1">
              <a:spcAft>
                <a:spcPts val="0"/>
              </a:spcAft>
              <a:defRPr/>
            </a:pPr>
            <a:r>
              <a:rPr lang="en-US" sz="1600" dirty="0" smtClean="0">
                <a:ea typeface="Geneva" charset="0"/>
                <a:cs typeface="Geneva" charset="0"/>
              </a:rPr>
              <a:t>CCR S&amp;L Standard 6: Adapt speech to a variety of contexts and communicative tasks, demonstrating command of formal English when indicated or appropriate.</a:t>
            </a:r>
            <a:endParaRPr lang="en-US" sz="1600" i="1" dirty="0" smtClean="0">
              <a:solidFill>
                <a:srgbClr val="585858"/>
              </a:solidFill>
              <a:ea typeface="Geneva" charset="0"/>
              <a:cs typeface="Geneva" charset="0"/>
            </a:endParaRPr>
          </a:p>
          <a:p>
            <a:pPr marL="0" indent="0" eaLnBrk="1" fontAlgn="auto" hangingPunct="1">
              <a:spcAft>
                <a:spcPts val="0"/>
              </a:spcAft>
              <a:defRPr/>
            </a:pPr>
            <a:endParaRPr lang="en-US" i="1" dirty="0" smtClean="0">
              <a:solidFill>
                <a:srgbClr val="585858"/>
              </a:solidFill>
              <a:ea typeface="Geneva" charset="0"/>
              <a:cs typeface="Geneva" charset="0"/>
            </a:endParaRPr>
          </a:p>
        </p:txBody>
      </p:sp>
      <p:graphicFrame>
        <p:nvGraphicFramePr>
          <p:cNvPr id="7" name="Table 6"/>
          <p:cNvGraphicFramePr>
            <a:graphicFrameLocks noGrp="1"/>
          </p:cNvGraphicFramePr>
          <p:nvPr/>
        </p:nvGraphicFramePr>
        <p:xfrm>
          <a:off x="228600" y="1905000"/>
          <a:ext cx="8839200" cy="4940300"/>
        </p:xfrm>
        <a:graphic>
          <a:graphicData uri="http://schemas.openxmlformats.org/drawingml/2006/table">
            <a:tbl>
              <a:tblPr firstRow="1" bandRow="1">
                <a:tableStyleId>{5C22544A-7EE6-4342-B048-85BDC9FD1C3A}</a:tableStyleId>
              </a:tblPr>
              <a:tblGrid>
                <a:gridCol w="4092223"/>
                <a:gridCol w="409222"/>
                <a:gridCol w="4337756"/>
              </a:tblGrid>
              <a:tr h="310044">
                <a:tc>
                  <a:txBody>
                    <a:bodyPr/>
                    <a:lstStyle/>
                    <a:p>
                      <a:pPr algn="l"/>
                      <a:r>
                        <a:rPr lang="en-US" sz="1400" dirty="0" smtClean="0">
                          <a:solidFill>
                            <a:schemeClr val="tx1"/>
                          </a:solidFill>
                        </a:rPr>
                        <a:t>S &amp; L: Presentation of Knowledge and Ideas</a:t>
                      </a:r>
                      <a:endParaRPr lang="en-US" sz="1400" dirty="0">
                        <a:solidFill>
                          <a:schemeClr val="tx1"/>
                        </a:solidFill>
                      </a:endParaRPr>
                    </a:p>
                  </a:txBody>
                  <a:tcPr anchor="ctr">
                    <a:noFill/>
                  </a:tcPr>
                </a:tc>
                <a:tc rowSpan="4">
                  <a:txBody>
                    <a:bodyPr/>
                    <a:lstStyle/>
                    <a:p>
                      <a:pPr algn="l"/>
                      <a:endParaRPr lang="en-US" sz="1400" dirty="0">
                        <a:solidFill>
                          <a:schemeClr val="tx1"/>
                        </a:solidFill>
                      </a:endParaRPr>
                    </a:p>
                  </a:txBody>
                  <a:tcPr anchor="ctr">
                    <a:noFill/>
                  </a:tcPr>
                </a:tc>
                <a:tc>
                  <a:txBody>
                    <a:bodyPr/>
                    <a:lstStyle/>
                    <a:p>
                      <a:pPr algn="l"/>
                      <a:r>
                        <a:rPr lang="en-US" sz="1400" dirty="0" smtClean="0">
                          <a:solidFill>
                            <a:schemeClr val="tx1"/>
                          </a:solidFill>
                        </a:rPr>
                        <a:t>S &amp; L: Presentation of Knowledge and Ideas</a:t>
                      </a:r>
                      <a:endParaRPr lang="en-US" sz="1400" dirty="0">
                        <a:solidFill>
                          <a:schemeClr val="tx1"/>
                        </a:solidFill>
                      </a:endParaRPr>
                    </a:p>
                  </a:txBody>
                  <a:tcPr anchor="ctr">
                    <a:noFill/>
                  </a:tcPr>
                </a:tc>
              </a:tr>
              <a:tr h="1178169">
                <a:tc>
                  <a:txBody>
                    <a:bodyPr/>
                    <a:lstStyle/>
                    <a:p>
                      <a:r>
                        <a:rPr lang="en-US" sz="1600" b="1" dirty="0" smtClean="0"/>
                        <a:t>K: </a:t>
                      </a:r>
                      <a:r>
                        <a:rPr lang="en-US" sz="1600" kern="1200" baseline="0" dirty="0" smtClean="0">
                          <a:solidFill>
                            <a:schemeClr val="dk1"/>
                          </a:solidFill>
                          <a:latin typeface="+mn-lt"/>
                          <a:ea typeface="+mn-ea"/>
                          <a:cs typeface="+mn-cs"/>
                        </a:rPr>
                        <a:t>Speak audibly and express thoughts, feelings, and ideas clearly.</a:t>
                      </a:r>
                      <a:endParaRPr lang="en-US" sz="1600" dirty="0"/>
                    </a:p>
                  </a:txBody>
                  <a:tcPr anchor="ctr"/>
                </a:tc>
                <a:tc vMerge="1">
                  <a:txBody>
                    <a:bodyPr/>
                    <a:lstStyle/>
                    <a:p>
                      <a:pPr algn="l"/>
                      <a:endParaRPr lang="en-US" sz="1400" dirty="0"/>
                    </a:p>
                  </a:txBody>
                  <a:tcPr anchor="ctr"/>
                </a:tc>
                <a:tc>
                  <a:txBody>
                    <a:bodyPr/>
                    <a:lstStyle/>
                    <a:p>
                      <a:r>
                        <a:rPr lang="en-US" sz="1600" b="1" dirty="0" smtClean="0"/>
                        <a:t>Grade 3: </a:t>
                      </a:r>
                      <a:r>
                        <a:rPr lang="en-US" sz="1600" kern="1200" baseline="0" dirty="0" smtClean="0">
                          <a:solidFill>
                            <a:schemeClr val="dk1"/>
                          </a:solidFill>
                          <a:latin typeface="+mn-lt"/>
                          <a:ea typeface="+mn-ea"/>
                          <a:cs typeface="+mn-cs"/>
                        </a:rPr>
                        <a:t>Speak in complete sentences when appropriate to task and situation in order to provide requested detail or clarification. (See grade 3 Language standards 1 and 3 on pages 28 and 29 for specific expectations.)</a:t>
                      </a:r>
                      <a:endParaRPr lang="en-US" sz="1600" dirty="0"/>
                    </a:p>
                  </a:txBody>
                  <a:tcPr anchor="ctr"/>
                </a:tc>
              </a:tr>
              <a:tr h="1395200">
                <a:tc>
                  <a:txBody>
                    <a:bodyPr/>
                    <a:lstStyle/>
                    <a:p>
                      <a:r>
                        <a:rPr lang="en-US" sz="1600" b="1" dirty="0" smtClean="0"/>
                        <a:t>Grade 6: </a:t>
                      </a:r>
                      <a:r>
                        <a:rPr lang="en-US" sz="1600" b="1" baseline="0" dirty="0" smtClean="0"/>
                        <a:t> </a:t>
                      </a:r>
                      <a:r>
                        <a:rPr lang="en-US" sz="1600" kern="1200" baseline="0" dirty="0" smtClean="0">
                          <a:solidFill>
                            <a:schemeClr val="dk1"/>
                          </a:solidFill>
                          <a:latin typeface="+mn-lt"/>
                          <a:ea typeface="+mn-ea"/>
                          <a:cs typeface="+mn-cs"/>
                        </a:rPr>
                        <a:t>Adapt speech to a variety of contexts and tasks, demonstrating command of formal English when indicated or appropriate.  (See grade 6 Language standards 1 and 3 on page 52 for specific expectations.)</a:t>
                      </a:r>
                      <a:endParaRPr lang="en-US" sz="1600" dirty="0" smtClean="0"/>
                    </a:p>
                    <a:p>
                      <a:endParaRPr lang="en-US" sz="1600" dirty="0"/>
                    </a:p>
                  </a:txBody>
                  <a:tcPr anchor="ctr"/>
                </a:tc>
                <a:tc vMerge="1">
                  <a:txBody>
                    <a:bodyPr/>
                    <a:lstStyle/>
                    <a:p>
                      <a:pPr algn="l"/>
                      <a:endParaRPr lang="en-US" sz="1400" dirty="0"/>
                    </a:p>
                  </a:txBody>
                  <a:tcPr anchor="ctr"/>
                </a:tc>
                <a:tc>
                  <a:txBody>
                    <a:bodyPr/>
                    <a:lstStyle/>
                    <a:p>
                      <a:r>
                        <a:rPr lang="en-US" sz="1600" b="1" dirty="0" smtClean="0"/>
                        <a:t>Grade 8: </a:t>
                      </a:r>
                      <a:r>
                        <a:rPr lang="en-US" sz="1600" b="1" baseline="0" dirty="0" smtClean="0"/>
                        <a:t> </a:t>
                      </a:r>
                      <a:r>
                        <a:rPr lang="en-US" sz="1600" kern="1200" baseline="0" dirty="0" smtClean="0">
                          <a:solidFill>
                            <a:schemeClr val="dk1"/>
                          </a:solidFill>
                          <a:latin typeface="+mn-lt"/>
                          <a:ea typeface="+mn-ea"/>
                          <a:cs typeface="+mn-cs"/>
                        </a:rPr>
                        <a:t>Adapt speech to a variety of contexts and tasks, demonstrating command of formal English when indicated or appropriate.  (See grade 8 Language standards 1 and 3 on page 52 for specific expectations.)</a:t>
                      </a:r>
                      <a:endParaRPr lang="en-US" sz="1600" dirty="0" smtClean="0"/>
                    </a:p>
                  </a:txBody>
                  <a:tcPr anchor="ctr"/>
                </a:tc>
              </a:tr>
              <a:tr h="1764787">
                <a:tc>
                  <a:txBody>
                    <a:bodyPr/>
                    <a:lstStyle/>
                    <a:p>
                      <a:r>
                        <a:rPr lang="en-US" sz="1600" b="1" dirty="0" smtClean="0"/>
                        <a:t>Grades 9-10: </a:t>
                      </a:r>
                      <a:r>
                        <a:rPr lang="en-US" sz="1600" kern="1200" baseline="0" dirty="0" smtClean="0">
                          <a:solidFill>
                            <a:schemeClr val="dk1"/>
                          </a:solidFill>
                          <a:latin typeface="+mn-lt"/>
                          <a:ea typeface="+mn-ea"/>
                          <a:cs typeface="+mn-cs"/>
                        </a:rPr>
                        <a:t>Adapt speech to a variety of contexts and tasks, demonstrating command of formal English when indicated or appropriate.  (See grades 9-10 Language standards 1 and 3 on page 54 for specific expectations.)</a:t>
                      </a:r>
                      <a:endParaRPr lang="en-US" sz="1600" dirty="0"/>
                    </a:p>
                  </a:txBody>
                  <a:tcPr anchor="ctr"/>
                </a:tc>
                <a:tc vMerge="1">
                  <a:txBody>
                    <a:bodyPr/>
                    <a:lstStyle/>
                    <a:p>
                      <a:pPr algn="l"/>
                      <a:endParaRPr lang="en-US" sz="1400" b="1" dirty="0"/>
                    </a:p>
                  </a:txBody>
                  <a:tcPr anchor="ctr"/>
                </a:tc>
                <a:tc>
                  <a:txBody>
                    <a:bodyPr/>
                    <a:lstStyle/>
                    <a:p>
                      <a:r>
                        <a:rPr lang="en-US" sz="1600" b="1" dirty="0" smtClean="0"/>
                        <a:t>Grades 11-12: </a:t>
                      </a:r>
                      <a:r>
                        <a:rPr lang="en-US" sz="1600" kern="1200" baseline="0" dirty="0" smtClean="0">
                          <a:solidFill>
                            <a:schemeClr val="dk1"/>
                          </a:solidFill>
                          <a:latin typeface="+mn-lt"/>
                          <a:ea typeface="+mn-ea"/>
                          <a:cs typeface="+mn-cs"/>
                        </a:rPr>
                        <a:t>Adapt speech to a variety of contexts and tasks, demonstrating command of formal English when indicated or appropriate.  (See grades 11-12 Language standards 1 and 3 on page 54 for specific expectations.)</a:t>
                      </a:r>
                      <a:endParaRPr lang="en-US" sz="1600" b="1" dirty="0"/>
                    </a:p>
                  </a:txBody>
                  <a:tcPr anchor="ctr"/>
                </a:tc>
              </a:tr>
            </a:tbl>
          </a:graphicData>
        </a:graphic>
      </p:graphicFrame>
      <p:sp>
        <p:nvSpPr>
          <p:cNvPr id="217118" name="Down Arrow 5"/>
          <p:cNvSpPr>
            <a:spLocks noChangeArrowheads="1"/>
          </p:cNvSpPr>
          <p:nvPr/>
        </p:nvSpPr>
        <p:spPr bwMode="auto">
          <a:xfrm>
            <a:off x="4343400" y="2438400"/>
            <a:ext cx="228600" cy="3352800"/>
          </a:xfrm>
          <a:prstGeom prst="downArrow">
            <a:avLst>
              <a:gd name="adj1" fmla="val 50000"/>
              <a:gd name="adj2" fmla="val 49975"/>
            </a:avLst>
          </a:prstGeom>
          <a:solidFill>
            <a:srgbClr val="0091B2"/>
          </a:solidFill>
          <a:ln w="9525">
            <a:noFill/>
            <a:miter lim="800000"/>
            <a:headEnd/>
            <a:tailEnd/>
          </a:ln>
        </p:spPr>
        <p:txBody>
          <a:bodyPr wrap="none" anchor="ctr"/>
          <a:lstStyle/>
          <a:p>
            <a:pPr algn="ctr"/>
            <a:endParaRPr lang="en-US">
              <a:latin typeface="Garamond" pitchFamily="18" charset="0"/>
            </a:endParaRPr>
          </a:p>
        </p:txBody>
      </p:sp>
    </p:spTree>
  </p:cSld>
  <p:clrMapOvr>
    <a:masterClrMapping/>
  </p:clrMapOvr>
  <p:transition spd="med" advClick="0">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Title 1"/>
          <p:cNvSpPr>
            <a:spLocks noGrp="1"/>
          </p:cNvSpPr>
          <p:nvPr>
            <p:ph type="title"/>
          </p:nvPr>
        </p:nvSpPr>
        <p:spPr>
          <a:xfrm>
            <a:off x="0" y="0"/>
            <a:ext cx="9144000" cy="137795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Language Standards:  Embedded Within the Strands</a:t>
            </a:r>
          </a:p>
        </p:txBody>
      </p:sp>
      <p:sp>
        <p:nvSpPr>
          <p:cNvPr id="3" name="Slide Number Placeholder 2"/>
          <p:cNvSpPr>
            <a:spLocks noGrp="1"/>
          </p:cNvSpPr>
          <p:nvPr>
            <p:ph type="sldNum" sz="quarter" idx="10"/>
          </p:nvPr>
        </p:nvSpPr>
        <p:spPr/>
        <p:txBody>
          <a:bodyPr/>
          <a:lstStyle/>
          <a:p>
            <a:pPr>
              <a:defRPr/>
            </a:pPr>
            <a:fld id="{6AE9B0A4-4A41-4ECA-BD4C-78119E11013D}" type="slidenum">
              <a:rPr lang="en-US" smtClean="0"/>
              <a:pPr>
                <a:defRPr/>
              </a:pPr>
              <a:t>49</a:t>
            </a:fld>
            <a:endParaRPr lang="en-US" dirty="0"/>
          </a:p>
        </p:txBody>
      </p:sp>
      <p:graphicFrame>
        <p:nvGraphicFramePr>
          <p:cNvPr id="6" name="Table 5"/>
          <p:cNvGraphicFramePr>
            <a:graphicFrameLocks noGrp="1"/>
          </p:cNvGraphicFramePr>
          <p:nvPr/>
        </p:nvGraphicFramePr>
        <p:xfrm>
          <a:off x="152400" y="2493963"/>
          <a:ext cx="8686800" cy="3983037"/>
        </p:xfrm>
        <a:graphic>
          <a:graphicData uri="http://schemas.openxmlformats.org/drawingml/2006/table">
            <a:tbl>
              <a:tblPr firstRow="1" bandRow="1">
                <a:tableStyleId>{5C22544A-7EE6-4342-B048-85BDC9FD1C3A}</a:tableStyleId>
              </a:tblPr>
              <a:tblGrid>
                <a:gridCol w="2895600"/>
                <a:gridCol w="5791200"/>
              </a:tblGrid>
              <a:tr h="444419">
                <a:tc>
                  <a:txBody>
                    <a:bodyPr/>
                    <a:lstStyle/>
                    <a:p>
                      <a:r>
                        <a:rPr lang="en-US" sz="2000" dirty="0" smtClean="0">
                          <a:solidFill>
                            <a:schemeClr val="tx1"/>
                          </a:solidFill>
                        </a:rPr>
                        <a:t>Strand</a:t>
                      </a:r>
                      <a:endParaRPr lang="en-US" sz="2000" dirty="0">
                        <a:solidFill>
                          <a:schemeClr val="tx1"/>
                        </a:solidFill>
                      </a:endParaRPr>
                    </a:p>
                  </a:txBody>
                  <a:tcPr/>
                </a:tc>
                <a:tc>
                  <a:txBody>
                    <a:bodyPr/>
                    <a:lstStyle/>
                    <a:p>
                      <a:r>
                        <a:rPr lang="en-US" sz="2000" dirty="0" smtClean="0">
                          <a:solidFill>
                            <a:schemeClr val="tx1"/>
                          </a:solidFill>
                        </a:rPr>
                        <a:t>Standard</a:t>
                      </a:r>
                      <a:endParaRPr lang="en-US" sz="2000" dirty="0">
                        <a:solidFill>
                          <a:schemeClr val="tx1"/>
                        </a:solidFill>
                      </a:endParaRPr>
                    </a:p>
                  </a:txBody>
                  <a:tcPr/>
                </a:tc>
              </a:tr>
              <a:tr h="1333258">
                <a:tc>
                  <a:txBody>
                    <a:bodyPr/>
                    <a:lstStyle/>
                    <a:p>
                      <a:r>
                        <a:rPr lang="en-US" dirty="0" smtClean="0"/>
                        <a:t>Reading</a:t>
                      </a:r>
                      <a:endParaRPr lang="en-US" dirty="0"/>
                    </a:p>
                  </a:txBody>
                  <a:tcPr/>
                </a:tc>
                <a:tc>
                  <a:txBody>
                    <a:bodyPr/>
                    <a:lstStyle/>
                    <a:p>
                      <a:r>
                        <a:rPr lang="en-US" sz="1800" kern="1200" baseline="0" dirty="0" smtClean="0">
                          <a:solidFill>
                            <a:schemeClr val="dk1"/>
                          </a:solidFill>
                          <a:latin typeface="+mn-lt"/>
                          <a:ea typeface="+mn-ea"/>
                          <a:cs typeface="+mn-cs"/>
                        </a:rPr>
                        <a:t>R.CCR .4. Interpret words and phrases as they are used in a text, including determining technical, connotative, and figurative meanings, and analyze how  specific word choices shape meaning or tone.</a:t>
                      </a:r>
                      <a:endParaRPr lang="en-US" dirty="0"/>
                    </a:p>
                  </a:txBody>
                  <a:tcPr/>
                </a:tc>
              </a:tr>
              <a:tr h="1179776">
                <a:tc>
                  <a:txBody>
                    <a:bodyPr/>
                    <a:lstStyle/>
                    <a:p>
                      <a:r>
                        <a:rPr lang="en-US" sz="1800" kern="1200" baseline="0" dirty="0" smtClean="0">
                          <a:solidFill>
                            <a:schemeClr val="dk1"/>
                          </a:solidFill>
                          <a:latin typeface="+mn-lt"/>
                          <a:ea typeface="+mn-ea"/>
                          <a:cs typeface="+mn-cs"/>
                        </a:rPr>
                        <a:t>Writing</a:t>
                      </a:r>
                    </a:p>
                  </a:txBody>
                  <a:tcPr/>
                </a:tc>
                <a:tc>
                  <a:txBody>
                    <a:bodyPr/>
                    <a:lstStyle/>
                    <a:p>
                      <a:r>
                        <a:rPr lang="en-US" sz="1800" kern="1200" baseline="0" dirty="0" smtClean="0">
                          <a:solidFill>
                            <a:schemeClr val="dk1"/>
                          </a:solidFill>
                          <a:latin typeface="+mn-lt"/>
                          <a:ea typeface="+mn-ea"/>
                          <a:cs typeface="+mn-cs"/>
                        </a:rPr>
                        <a:t>W.CCR .5. Develop and strengthen writing as needed by planning, revising, editing, rewriting, or trying a new approach.</a:t>
                      </a:r>
                      <a:endParaRPr lang="en-US" dirty="0" smtClean="0"/>
                    </a:p>
                  </a:txBody>
                  <a:tcPr/>
                </a:tc>
              </a:tr>
              <a:tr h="1025583">
                <a:tc>
                  <a:txBody>
                    <a:bodyPr/>
                    <a:lstStyle/>
                    <a:p>
                      <a:r>
                        <a:rPr lang="en-US" sz="1800" kern="1200" baseline="0" dirty="0" smtClean="0">
                          <a:solidFill>
                            <a:schemeClr val="dk1"/>
                          </a:solidFill>
                          <a:latin typeface="+mn-lt"/>
                          <a:ea typeface="+mn-ea"/>
                          <a:cs typeface="+mn-cs"/>
                        </a:rPr>
                        <a:t>Speaking and Listening</a:t>
                      </a:r>
                      <a:endParaRPr lang="en-US" dirty="0"/>
                    </a:p>
                  </a:txBody>
                  <a:tcPr/>
                </a:tc>
                <a:tc>
                  <a:txBody>
                    <a:bodyPr/>
                    <a:lstStyle/>
                    <a:p>
                      <a:r>
                        <a:rPr lang="en-US" sz="1800" kern="1200" baseline="0" dirty="0" smtClean="0">
                          <a:solidFill>
                            <a:schemeClr val="dk1"/>
                          </a:solidFill>
                          <a:latin typeface="+mn-lt"/>
                          <a:ea typeface="+mn-ea"/>
                          <a:cs typeface="+mn-cs"/>
                        </a:rPr>
                        <a:t>SL.CCR .6. Adapt speech to a variety of contexts and communicative tasks, demonstrating command of formal English when indicated or appropriate.</a:t>
                      </a:r>
                      <a:endParaRPr lang="en-US" dirty="0"/>
                    </a:p>
                  </a:txBody>
                  <a:tcPr/>
                </a:tc>
              </a:tr>
            </a:tbl>
          </a:graphicData>
        </a:graphic>
      </p:graphicFrame>
      <p:sp>
        <p:nvSpPr>
          <p:cNvPr id="219156" name="TextBox 6"/>
          <p:cNvSpPr txBox="1">
            <a:spLocks noChangeArrowheads="1"/>
          </p:cNvSpPr>
          <p:nvPr/>
        </p:nvSpPr>
        <p:spPr bwMode="auto">
          <a:xfrm>
            <a:off x="-76200" y="1447800"/>
            <a:ext cx="9285288" cy="954088"/>
          </a:xfrm>
          <a:prstGeom prst="rect">
            <a:avLst/>
          </a:prstGeom>
          <a:noFill/>
          <a:ln w="9525">
            <a:noFill/>
            <a:miter lim="800000"/>
            <a:headEnd/>
            <a:tailEnd/>
          </a:ln>
        </p:spPr>
        <p:txBody>
          <a:bodyPr>
            <a:spAutoFit/>
          </a:bodyPr>
          <a:lstStyle/>
          <a:p>
            <a:pPr algn="ctr"/>
            <a:r>
              <a:rPr lang="en-US" sz="2800"/>
              <a:t>Elements of the Language Standards in the Reading, Writing, and Speaking and Listening Strands</a:t>
            </a:r>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990600"/>
            <a:ext cx="9144000" cy="990600"/>
          </a:xfrm>
          <a:ln>
            <a:noFill/>
          </a:ln>
        </p:spPr>
        <p:txBody>
          <a:bodyPr>
            <a:noAutofit/>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The Common Core State Standards Initiative</a:t>
            </a:r>
          </a:p>
        </p:txBody>
      </p:sp>
      <p:sp>
        <p:nvSpPr>
          <p:cNvPr id="4" name="Slide Number Placeholder 3"/>
          <p:cNvSpPr>
            <a:spLocks noGrp="1"/>
          </p:cNvSpPr>
          <p:nvPr>
            <p:ph type="sldNum" sz="quarter" idx="10"/>
          </p:nvPr>
        </p:nvSpPr>
        <p:spPr/>
        <p:txBody>
          <a:bodyPr/>
          <a:lstStyle/>
          <a:p>
            <a:pPr>
              <a:defRPr/>
            </a:pPr>
            <a:fld id="{58BEAF2A-7918-4698-8107-A20E7D12A8AE}" type="slidenum">
              <a:rPr lang="en-US"/>
              <a:pPr>
                <a:defRPr/>
              </a:pPr>
              <a:t>5</a:t>
            </a:fld>
            <a:endParaRPr lang="en-US" dirty="0"/>
          </a:p>
        </p:txBody>
      </p:sp>
      <p:sp>
        <p:nvSpPr>
          <p:cNvPr id="6" name="Content Placeholder 1"/>
          <p:cNvSpPr txBox="1">
            <a:spLocks/>
          </p:cNvSpPr>
          <p:nvPr/>
        </p:nvSpPr>
        <p:spPr bwMode="auto">
          <a:xfrm>
            <a:off x="854075" y="1981200"/>
            <a:ext cx="7848600" cy="4572000"/>
          </a:xfrm>
          <a:prstGeom prst="rect">
            <a:avLst/>
          </a:prstGeom>
          <a:noFill/>
          <a:ln w="9525">
            <a:noFill/>
            <a:miter lim="800000"/>
            <a:headEnd/>
            <a:tailEnd/>
          </a:ln>
        </p:spPr>
        <p:txBody>
          <a:bodyPr/>
          <a:lstStyle/>
          <a:p>
            <a:pPr fontAlgn="auto">
              <a:spcBef>
                <a:spcPts val="0"/>
              </a:spcBef>
              <a:spcAft>
                <a:spcPts val="0"/>
              </a:spcAft>
              <a:defRPr/>
            </a:pPr>
            <a:r>
              <a:rPr lang="en-US" sz="2800" dirty="0">
                <a:latin typeface="+mn-lt"/>
              </a:rPr>
              <a:t>Beginning in the spring of 2009, Governors and state commissioners of education from 48 states, 2 territories and the District of Columbia committed to developing a common core of state K-12 English-language arts (ELA) and mathematics standards. </a:t>
            </a:r>
          </a:p>
          <a:p>
            <a:pPr algn="ctr" fontAlgn="auto">
              <a:spcBef>
                <a:spcPts val="0"/>
              </a:spcBef>
              <a:spcAft>
                <a:spcPts val="0"/>
              </a:spcAft>
              <a:defRPr/>
            </a:pPr>
            <a:endParaRPr lang="en-US" sz="1400" dirty="0">
              <a:latin typeface="+mn-lt"/>
            </a:endParaRPr>
          </a:p>
          <a:p>
            <a:pPr fontAlgn="auto">
              <a:spcBef>
                <a:spcPts val="0"/>
              </a:spcBef>
              <a:spcAft>
                <a:spcPts val="0"/>
              </a:spcAft>
              <a:defRPr/>
            </a:pPr>
            <a:r>
              <a:rPr lang="en-US" sz="2800" dirty="0">
                <a:latin typeface="+mn-lt"/>
              </a:rPr>
              <a:t>The </a:t>
            </a:r>
            <a:r>
              <a:rPr lang="en-US" sz="2800" b="1" dirty="0">
                <a:latin typeface="+mn-lt"/>
              </a:rPr>
              <a:t>Common Core State Standards Initiative (CCSSI)</a:t>
            </a:r>
            <a:r>
              <a:rPr lang="en-US" sz="2800" dirty="0">
                <a:latin typeface="+mn-lt"/>
              </a:rPr>
              <a:t> is a state-led effort coordinated by the National Governors Association (NGA) and the Council of Chief State School Officers (CCSSO). </a:t>
            </a:r>
          </a:p>
          <a:p>
            <a:pPr algn="ctr" fontAlgn="auto">
              <a:spcBef>
                <a:spcPts val="0"/>
              </a:spcBef>
              <a:spcAft>
                <a:spcPts val="0"/>
              </a:spcAft>
              <a:defRPr/>
            </a:pPr>
            <a:r>
              <a:rPr lang="en-US" sz="2800" u="sng" kern="0" dirty="0">
                <a:solidFill>
                  <a:schemeClr val="accent1"/>
                </a:solidFill>
                <a:latin typeface="+mn-lt"/>
                <a:ea typeface="Geneva" pitchFamily="-108" charset="-128"/>
              </a:rPr>
              <a:t>www.corestandards.org</a:t>
            </a:r>
          </a:p>
          <a:p>
            <a:pPr algn="ctr" fontAlgn="auto">
              <a:spcBef>
                <a:spcPts val="0"/>
              </a:spcBef>
              <a:spcAft>
                <a:spcPts val="0"/>
              </a:spcAft>
              <a:defRPr/>
            </a:pPr>
            <a:endParaRPr lang="en-US" sz="2200" kern="0" dirty="0">
              <a:solidFill>
                <a:srgbClr val="1D91B1"/>
              </a:solidFill>
              <a:latin typeface="+mn-lt"/>
              <a:ea typeface="Geneva" pitchFamily="-108" charset="-128"/>
            </a:endParaRPr>
          </a:p>
          <a:p>
            <a:pPr eaLnBrk="0" fontAlgn="auto" hangingPunct="0">
              <a:spcBef>
                <a:spcPct val="90000"/>
              </a:spcBef>
              <a:spcAft>
                <a:spcPts val="600"/>
              </a:spcAft>
              <a:defRPr/>
            </a:pPr>
            <a:endParaRPr lang="en-US" sz="2200" b="1" kern="0" dirty="0">
              <a:solidFill>
                <a:srgbClr val="0091B2"/>
              </a:solidFill>
              <a:latin typeface="+mn-lt"/>
              <a:ea typeface="Geneva" pitchFamily="-108" charset="-128"/>
              <a:cs typeface="Geneva" pitchFamily="-108" charset="-128"/>
            </a:endParaRPr>
          </a:p>
          <a:p>
            <a:pPr marL="0" lvl="1" eaLnBrk="0" fontAlgn="auto" hangingPunct="0">
              <a:spcBef>
                <a:spcPct val="90000"/>
              </a:spcBef>
              <a:spcAft>
                <a:spcPts val="600"/>
              </a:spcAft>
              <a:defRPr/>
            </a:pPr>
            <a:endParaRPr lang="en-US" sz="2200" kern="0" dirty="0">
              <a:solidFill>
                <a:srgbClr val="6B6B6B"/>
              </a:solidFill>
              <a:latin typeface="+mn-lt"/>
              <a:ea typeface="Geneva" pitchFamily="-108" charset="-128"/>
            </a:endParaRPr>
          </a:p>
          <a:p>
            <a:pPr eaLnBrk="0" fontAlgn="auto" hangingPunct="0">
              <a:spcBef>
                <a:spcPct val="90000"/>
              </a:spcBef>
              <a:spcAft>
                <a:spcPts val="600"/>
              </a:spcAft>
              <a:defRPr/>
            </a:pPr>
            <a:endParaRPr lang="en-US" sz="2200" b="1" kern="0" dirty="0">
              <a:solidFill>
                <a:srgbClr val="0091B2"/>
              </a:solidFill>
              <a:latin typeface="+mn-lt"/>
              <a:ea typeface="Geneva" pitchFamily="-108" charset="-128"/>
              <a:cs typeface="Geneva" pitchFamily="-108" charset="-128"/>
            </a:endParaRPr>
          </a:p>
        </p:txBody>
      </p:sp>
      <p:pic>
        <p:nvPicPr>
          <p:cNvPr id="30724"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1676400" y="7938"/>
            <a:ext cx="5791200" cy="982662"/>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4E5EB82-AE0B-4A57-96C0-541F5FB1666C}" type="slidenum">
              <a:rPr lang="en-US"/>
              <a:pPr>
                <a:defRPr/>
              </a:pPr>
              <a:t>50</a:t>
            </a:fld>
            <a:endParaRPr lang="en-US" dirty="0"/>
          </a:p>
        </p:txBody>
      </p:sp>
      <p:sp>
        <p:nvSpPr>
          <p:cNvPr id="67587" name="Title 1"/>
          <p:cNvSpPr>
            <a:spLocks noGrp="1"/>
          </p:cNvSpPr>
          <p:nvPr>
            <p:ph type="title" idx="4294967295"/>
          </p:nvPr>
        </p:nvSpPr>
        <p:spPr>
          <a:xfrm>
            <a:off x="0" y="0"/>
            <a:ext cx="5486400" cy="1371600"/>
          </a:xfrm>
          <a:ln>
            <a:noFill/>
          </a:ln>
        </p:spPr>
        <p:txBody>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Overview of the </a:t>
            </a:r>
            <a:r>
              <a:rPr lang="en-US" sz="2800" u="sng" dirty="0" smtClean="0">
                <a:solidFill>
                  <a:schemeClr val="bg1">
                    <a:lumMod val="75000"/>
                    <a:lumOff val="25000"/>
                  </a:schemeClr>
                </a:solidFill>
                <a:ea typeface="Geneva" charset="0"/>
                <a:cs typeface="Geneva" charset="0"/>
              </a:rPr>
              <a:t>Writing</a:t>
            </a:r>
            <a:r>
              <a:rPr lang="en-US" sz="2800" dirty="0" smtClean="0">
                <a:solidFill>
                  <a:schemeClr val="bg1">
                    <a:lumMod val="75000"/>
                    <a:lumOff val="25000"/>
                  </a:schemeClr>
                </a:solidFill>
                <a:ea typeface="Geneva" charset="0"/>
                <a:cs typeface="Geneva" charset="0"/>
              </a:rPr>
              <a:t> Strand</a:t>
            </a:r>
          </a:p>
        </p:txBody>
      </p:sp>
      <p:sp>
        <p:nvSpPr>
          <p:cNvPr id="67588" name="Content Placeholder 4"/>
          <p:cNvSpPr>
            <a:spLocks noGrp="1"/>
          </p:cNvSpPr>
          <p:nvPr>
            <p:ph idx="4294967295"/>
          </p:nvPr>
        </p:nvSpPr>
        <p:spPr>
          <a:xfrm>
            <a:off x="457200" y="1219200"/>
            <a:ext cx="8229600" cy="5105400"/>
          </a:xfrm>
        </p:spPr>
        <p:txBody>
          <a:bodyPr>
            <a:normAutofit fontScale="92500" lnSpcReduction="20000"/>
          </a:bodyPr>
          <a:lstStyle/>
          <a:p>
            <a:pPr marL="401638" lvl="1" indent="-287338" algn="l" eaLnBrk="1" fontAlgn="auto" hangingPunct="1">
              <a:spcBef>
                <a:spcPts val="600"/>
              </a:spcBef>
              <a:spcAft>
                <a:spcPts val="600"/>
              </a:spcAft>
              <a:defRPr/>
            </a:pPr>
            <a:endParaRPr lang="en-US" sz="2800" dirty="0" smtClean="0">
              <a:solidFill>
                <a:schemeClr val="tx1"/>
              </a:solidFill>
              <a:ea typeface="Geneva" charset="0"/>
              <a:cs typeface="Geneva" charset="0"/>
            </a:endParaRPr>
          </a:p>
          <a:p>
            <a:pPr marL="571500" lvl="1" indent="-457200" algn="l" eaLnBrk="1" fontAlgn="auto" hangingPunct="1">
              <a:spcBef>
                <a:spcPct val="0"/>
              </a:spcBef>
              <a:spcAft>
                <a:spcPts val="600"/>
              </a:spcAft>
              <a:buFont typeface="Arial" pitchFamily="34" charset="0"/>
              <a:buChar char="•"/>
              <a:defRPr/>
            </a:pPr>
            <a:r>
              <a:rPr lang="en-US" sz="2800" dirty="0" smtClean="0">
                <a:solidFill>
                  <a:schemeClr val="tx1"/>
                </a:solidFill>
                <a:ea typeface="Geneva" charset="0"/>
                <a:cs typeface="Geneva" charset="0"/>
              </a:rPr>
              <a:t>Expect students to compose arguments and opinions, informative/explanatory pieces, and narrative texts.</a:t>
            </a:r>
          </a:p>
          <a:p>
            <a:pPr marL="571500" lvl="1" indent="-457200" algn="l" eaLnBrk="1" fontAlgn="auto" hangingPunct="1">
              <a:spcBef>
                <a:spcPts val="600"/>
              </a:spcBef>
              <a:spcAft>
                <a:spcPts val="600"/>
              </a:spcAft>
              <a:buFont typeface="Arial" pitchFamily="34" charset="0"/>
              <a:buChar char="•"/>
              <a:defRPr/>
            </a:pPr>
            <a:r>
              <a:rPr lang="en-US" sz="2800" dirty="0" smtClean="0">
                <a:solidFill>
                  <a:schemeClr val="tx1"/>
                </a:solidFill>
                <a:ea typeface="Geneva" charset="0"/>
                <a:cs typeface="Geneva" charset="0"/>
              </a:rPr>
              <a:t>Focus on the use of reason and evidence to substantiate an argument or claim.</a:t>
            </a:r>
          </a:p>
          <a:p>
            <a:pPr marL="571500" lvl="1" indent="-457200" algn="l" eaLnBrk="1" fontAlgn="auto" hangingPunct="1">
              <a:spcBef>
                <a:spcPts val="600"/>
              </a:spcBef>
              <a:spcAft>
                <a:spcPts val="600"/>
              </a:spcAft>
              <a:buFont typeface="Arial" pitchFamily="34" charset="0"/>
              <a:buChar char="•"/>
              <a:defRPr/>
            </a:pPr>
            <a:r>
              <a:rPr lang="en-US" sz="2800" dirty="0" smtClean="0">
                <a:solidFill>
                  <a:schemeClr val="tx1"/>
                </a:solidFill>
                <a:ea typeface="Geneva" charset="0"/>
                <a:cs typeface="Geneva" charset="0"/>
              </a:rPr>
              <a:t>Emphasize ability to conduct research – short projects and sustained inquiry.</a:t>
            </a:r>
          </a:p>
          <a:p>
            <a:pPr marL="571500" lvl="1" indent="-457200" algn="l" eaLnBrk="1" fontAlgn="auto" hangingPunct="1">
              <a:spcBef>
                <a:spcPts val="600"/>
              </a:spcBef>
              <a:spcAft>
                <a:spcPts val="600"/>
              </a:spcAft>
              <a:buFont typeface="Arial" pitchFamily="34" charset="0"/>
              <a:buChar char="•"/>
              <a:defRPr/>
            </a:pPr>
            <a:r>
              <a:rPr lang="en-US" sz="2800" dirty="0" smtClean="0">
                <a:solidFill>
                  <a:schemeClr val="tx1"/>
                </a:solidFill>
                <a:ea typeface="Geneva" charset="0"/>
                <a:cs typeface="Geneva" charset="0"/>
              </a:rPr>
              <a:t>Require students to incorporate technology as they create, refine, and collaborate on writing.</a:t>
            </a:r>
          </a:p>
          <a:p>
            <a:pPr marL="571500" lvl="1" indent="-457200" algn="l" eaLnBrk="1" fontAlgn="auto" hangingPunct="1">
              <a:spcBef>
                <a:spcPts val="600"/>
              </a:spcBef>
              <a:spcAft>
                <a:spcPts val="600"/>
              </a:spcAft>
              <a:buFont typeface="Arial" pitchFamily="34" charset="0"/>
              <a:buChar char="•"/>
              <a:defRPr/>
            </a:pPr>
            <a:r>
              <a:rPr lang="en-US" sz="2800" dirty="0" smtClean="0">
                <a:solidFill>
                  <a:schemeClr val="tx1"/>
                </a:solidFill>
                <a:ea typeface="Geneva" charset="0"/>
                <a:cs typeface="Geneva" charset="0"/>
              </a:rPr>
              <a:t>Include student writing samples that illustrate the criteria required to meet the standards (See standards’ appendices for writing samples).</a:t>
            </a:r>
          </a:p>
          <a:p>
            <a:pPr marL="0" indent="0" eaLnBrk="1" fontAlgn="auto" hangingPunct="1">
              <a:spcAft>
                <a:spcPts val="0"/>
              </a:spcAft>
              <a:defRPr/>
            </a:pPr>
            <a:endParaRPr lang="en-US" dirty="0" smtClean="0">
              <a:ea typeface="Geneva" charset="0"/>
              <a:cs typeface="Geneva" charset="0"/>
            </a:endParaRPr>
          </a:p>
        </p:txBody>
      </p:sp>
      <p:pic>
        <p:nvPicPr>
          <p:cNvPr id="221188" name="Picture 3" descr="C:\Users\brapier\AppData\Local\Microsoft\Windows\Temporary Internet Files\Content.IE5\L2ERFC9S\MP900049596[1].jpg"/>
          <p:cNvPicPr>
            <a:picLocks noChangeAspect="1" noChangeArrowheads="1"/>
          </p:cNvPicPr>
          <p:nvPr/>
        </p:nvPicPr>
        <p:blipFill>
          <a:blip r:embed="rId3"/>
          <a:srcRect/>
          <a:stretch>
            <a:fillRect/>
          </a:stretch>
        </p:blipFill>
        <p:spPr bwMode="auto">
          <a:xfrm>
            <a:off x="5486400" y="0"/>
            <a:ext cx="3657600" cy="13716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EAF3517E-E640-4773-8D90-03B565DEEA1E}" type="slidenum">
              <a:rPr lang="en-US"/>
              <a:pPr>
                <a:defRPr/>
              </a:pPr>
              <a:t>51</a:t>
            </a:fld>
            <a:endParaRPr lang="en-US" dirty="0"/>
          </a:p>
        </p:txBody>
      </p:sp>
      <p:sp>
        <p:nvSpPr>
          <p:cNvPr id="68611" name="Title 1"/>
          <p:cNvSpPr>
            <a:spLocks noGrp="1"/>
          </p:cNvSpPr>
          <p:nvPr>
            <p:ph type="title" idx="4294967295"/>
          </p:nvPr>
        </p:nvSpPr>
        <p:spPr>
          <a:xfrm>
            <a:off x="0" y="0"/>
            <a:ext cx="5654675" cy="1447800"/>
          </a:xfrm>
          <a:ln>
            <a:noFill/>
          </a:ln>
        </p:spPr>
        <p:txBody>
          <a:bodyPr/>
          <a:lstStyle/>
          <a:p>
            <a:pPr eaLnBrk="1" fontAlgn="auto" hangingPunct="1">
              <a:spcAft>
                <a:spcPts val="0"/>
              </a:spcAft>
              <a:defRPr/>
            </a:pPr>
            <a:r>
              <a:rPr lang="en-US" sz="2800" dirty="0" smtClean="0">
                <a:solidFill>
                  <a:schemeClr val="bg1">
                    <a:lumMod val="75000"/>
                    <a:lumOff val="25000"/>
                  </a:schemeClr>
                </a:solidFill>
                <a:ea typeface="Geneva" charset="0"/>
                <a:cs typeface="Geneva" charset="0"/>
              </a:rPr>
              <a:t>Example of Grade-Level</a:t>
            </a:r>
            <a:br>
              <a:rPr lang="en-US" sz="2800" dirty="0" smtClean="0">
                <a:solidFill>
                  <a:schemeClr val="bg1">
                    <a:lumMod val="75000"/>
                    <a:lumOff val="25000"/>
                  </a:schemeClr>
                </a:solidFill>
                <a:ea typeface="Geneva" charset="0"/>
                <a:cs typeface="Geneva" charset="0"/>
              </a:rPr>
            </a:br>
            <a:r>
              <a:rPr lang="en-US" sz="2800" dirty="0" smtClean="0">
                <a:solidFill>
                  <a:schemeClr val="bg1">
                    <a:lumMod val="75000"/>
                    <a:lumOff val="25000"/>
                  </a:schemeClr>
                </a:solidFill>
                <a:ea typeface="Geneva" charset="0"/>
                <a:cs typeface="Geneva" charset="0"/>
              </a:rPr>
              <a:t> Progression in Writing</a:t>
            </a:r>
          </a:p>
        </p:txBody>
      </p:sp>
      <p:sp>
        <p:nvSpPr>
          <p:cNvPr id="68612" name="Content Placeholder 4"/>
          <p:cNvSpPr>
            <a:spLocks noGrp="1"/>
          </p:cNvSpPr>
          <p:nvPr>
            <p:ph idx="4294967295"/>
          </p:nvPr>
        </p:nvSpPr>
        <p:spPr>
          <a:xfrm>
            <a:off x="304800" y="1285875"/>
            <a:ext cx="8382000" cy="4821238"/>
          </a:xfrm>
        </p:spPr>
        <p:txBody>
          <a:bodyPr/>
          <a:lstStyle/>
          <a:p>
            <a:pPr marL="0" indent="0" eaLnBrk="1" fontAlgn="auto" hangingPunct="1">
              <a:spcAft>
                <a:spcPts val="0"/>
              </a:spcAft>
              <a:defRPr/>
            </a:pPr>
            <a:endParaRPr lang="en-US" sz="800" dirty="0" smtClean="0">
              <a:ea typeface="Geneva" charset="0"/>
              <a:cs typeface="Geneva" charset="0"/>
            </a:endParaRPr>
          </a:p>
          <a:p>
            <a:pPr marL="0" indent="0" eaLnBrk="1" fontAlgn="auto" hangingPunct="1">
              <a:spcAft>
                <a:spcPts val="0"/>
              </a:spcAft>
              <a:defRPr/>
            </a:pPr>
            <a:r>
              <a:rPr lang="en-US" dirty="0" smtClean="0">
                <a:ea typeface="Geneva" charset="0"/>
                <a:cs typeface="Geneva" charset="0"/>
              </a:rPr>
              <a:t>CCR Writing Standard 7: Conduct short as well as more sustained research projects based on focused questions, demonstrating understanding of the subject under investigation.</a:t>
            </a:r>
            <a:endParaRPr lang="en-US" i="1" dirty="0" smtClean="0">
              <a:solidFill>
                <a:srgbClr val="585858"/>
              </a:solidFill>
              <a:ea typeface="Geneva" charset="0"/>
              <a:cs typeface="Geneva" charset="0"/>
            </a:endParaRPr>
          </a:p>
          <a:p>
            <a:pPr marL="0" indent="0" eaLnBrk="1" fontAlgn="auto" hangingPunct="1">
              <a:spcAft>
                <a:spcPts val="0"/>
              </a:spcAft>
              <a:defRPr/>
            </a:pPr>
            <a:endParaRPr lang="en-US" i="1" dirty="0" smtClean="0">
              <a:solidFill>
                <a:srgbClr val="585858"/>
              </a:solidFill>
              <a:ea typeface="Geneva" charset="0"/>
              <a:cs typeface="Geneva" charset="0"/>
            </a:endParaRPr>
          </a:p>
        </p:txBody>
      </p:sp>
      <p:graphicFrame>
        <p:nvGraphicFramePr>
          <p:cNvPr id="7" name="Table 6"/>
          <p:cNvGraphicFramePr>
            <a:graphicFrameLocks noGrp="1"/>
          </p:cNvGraphicFramePr>
          <p:nvPr/>
        </p:nvGraphicFramePr>
        <p:xfrm>
          <a:off x="381000" y="2362200"/>
          <a:ext cx="8686800" cy="4733925"/>
        </p:xfrm>
        <a:graphic>
          <a:graphicData uri="http://schemas.openxmlformats.org/drawingml/2006/table">
            <a:tbl>
              <a:tblPr firstRow="1" bandRow="1">
                <a:tableStyleId>{5C22544A-7EE6-4342-B048-85BDC9FD1C3A}</a:tableStyleId>
              </a:tblPr>
              <a:tblGrid>
                <a:gridCol w="4021667"/>
                <a:gridCol w="402167"/>
                <a:gridCol w="4262967"/>
              </a:tblGrid>
              <a:tr h="533400">
                <a:tc>
                  <a:txBody>
                    <a:bodyPr/>
                    <a:lstStyle/>
                    <a:p>
                      <a:pPr algn="l"/>
                      <a:r>
                        <a:rPr lang="en-US" sz="1400" dirty="0" smtClean="0">
                          <a:solidFill>
                            <a:schemeClr val="tx1"/>
                          </a:solidFill>
                        </a:rPr>
                        <a:t>Writing: Research to Build and Present Knowledge</a:t>
                      </a:r>
                      <a:endParaRPr lang="en-US" sz="1400" dirty="0">
                        <a:solidFill>
                          <a:schemeClr val="tx1"/>
                        </a:solidFill>
                      </a:endParaRPr>
                    </a:p>
                  </a:txBody>
                  <a:tcPr anchor="ctr">
                    <a:noFill/>
                  </a:tcPr>
                </a:tc>
                <a:tc rowSpan="6">
                  <a:txBody>
                    <a:bodyPr/>
                    <a:lstStyle/>
                    <a:p>
                      <a:pPr algn="l"/>
                      <a:endParaRPr lang="en-US" sz="1200" dirty="0">
                        <a:solidFill>
                          <a:schemeClr val="tx1"/>
                        </a:solidFill>
                      </a:endParaRPr>
                    </a:p>
                  </a:txBody>
                  <a:tcPr anchor="ctr">
                    <a:noFill/>
                  </a:tcPr>
                </a:tc>
                <a:tc rowSpan="2">
                  <a:txBody>
                    <a:bodyPr/>
                    <a:lstStyle/>
                    <a:p>
                      <a:pPr algn="l"/>
                      <a:r>
                        <a:rPr lang="en-US" sz="1400" dirty="0" smtClean="0">
                          <a:solidFill>
                            <a:schemeClr val="tx1"/>
                          </a:solidFill>
                        </a:rPr>
                        <a:t>Writing: Research to Build and Present Knowledge</a:t>
                      </a:r>
                      <a:endParaRPr lang="en-US" sz="1400" dirty="0">
                        <a:solidFill>
                          <a:schemeClr val="tx1"/>
                        </a:solidFill>
                      </a:endParaRPr>
                    </a:p>
                  </a:txBody>
                  <a:tcPr anchor="ctr">
                    <a:noFill/>
                  </a:tcPr>
                </a:tc>
              </a:tr>
              <a:tr h="0">
                <a:tc rowSpan="2">
                  <a:txBody>
                    <a:bodyPr/>
                    <a:lstStyle/>
                    <a:p>
                      <a:r>
                        <a:rPr lang="en-US" sz="1400" b="1" dirty="0" smtClean="0"/>
                        <a:t>K: </a:t>
                      </a:r>
                      <a:r>
                        <a:rPr lang="en-US" sz="1400" kern="1200" baseline="0" dirty="0" smtClean="0">
                          <a:solidFill>
                            <a:schemeClr val="dk1"/>
                          </a:solidFill>
                          <a:latin typeface="+mn-lt"/>
                          <a:ea typeface="+mn-ea"/>
                          <a:cs typeface="+mn-cs"/>
                        </a:rPr>
                        <a:t>Participate in shared research and writing</a:t>
                      </a:r>
                    </a:p>
                    <a:p>
                      <a:r>
                        <a:rPr lang="en-US" sz="1400" kern="1200" baseline="0" dirty="0" smtClean="0">
                          <a:solidFill>
                            <a:schemeClr val="dk1"/>
                          </a:solidFill>
                          <a:latin typeface="+mn-lt"/>
                          <a:ea typeface="+mn-ea"/>
                          <a:cs typeface="+mn-cs"/>
                        </a:rPr>
                        <a:t>projects (e.g., explore a number of books by</a:t>
                      </a:r>
                    </a:p>
                    <a:p>
                      <a:r>
                        <a:rPr lang="en-US" sz="1400" kern="1200" baseline="0" dirty="0" smtClean="0">
                          <a:solidFill>
                            <a:schemeClr val="dk1"/>
                          </a:solidFill>
                          <a:latin typeface="+mn-lt"/>
                          <a:ea typeface="+mn-ea"/>
                          <a:cs typeface="+mn-cs"/>
                        </a:rPr>
                        <a:t>a favorite author and express opinions about</a:t>
                      </a:r>
                    </a:p>
                    <a:p>
                      <a:r>
                        <a:rPr lang="en-US" sz="1400" kern="1200" baseline="0" dirty="0" smtClean="0">
                          <a:solidFill>
                            <a:schemeClr val="dk1"/>
                          </a:solidFill>
                          <a:latin typeface="+mn-lt"/>
                          <a:ea typeface="+mn-ea"/>
                          <a:cs typeface="+mn-cs"/>
                        </a:rPr>
                        <a:t>them).</a:t>
                      </a:r>
                      <a:endParaRPr lang="en-US" sz="1400" dirty="0"/>
                    </a:p>
                  </a:txBody>
                  <a:tcPr anchor="ctr"/>
                </a:tc>
                <a:tc vMerge="1">
                  <a:txBody>
                    <a:bodyPr/>
                    <a:lstStyle/>
                    <a:p>
                      <a:endParaRPr lang="en-US"/>
                    </a:p>
                  </a:txBody>
                  <a:tcPr/>
                </a:tc>
                <a:tc vMerge="1">
                  <a:txBody>
                    <a:bodyPr/>
                    <a:lstStyle/>
                    <a:p>
                      <a:endParaRPr lang="en-US"/>
                    </a:p>
                  </a:txBody>
                  <a:tcPr/>
                </a:tc>
              </a:tr>
              <a:tr h="919480">
                <a:tc vMerge="1">
                  <a:txBody>
                    <a:bodyPr/>
                    <a:lstStyle/>
                    <a:p>
                      <a:endParaRPr lang="en-US" sz="1400" dirty="0"/>
                    </a:p>
                  </a:txBody>
                  <a:tcPr anchor="ctr"/>
                </a:tc>
                <a:tc vMerge="1">
                  <a:txBody>
                    <a:bodyPr/>
                    <a:lstStyle/>
                    <a:p>
                      <a:pPr algn="l"/>
                      <a:endParaRPr lang="en-US" sz="1400" dirty="0"/>
                    </a:p>
                  </a:txBody>
                  <a:tcPr anchor="ctr"/>
                </a:tc>
                <a:tc rowSpan="2">
                  <a:txBody>
                    <a:bodyPr/>
                    <a:lstStyle/>
                    <a:p>
                      <a:r>
                        <a:rPr lang="en-US" sz="1400" b="1" kern="1200" baseline="0" dirty="0" smtClean="0">
                          <a:solidFill>
                            <a:schemeClr val="dk1"/>
                          </a:solidFill>
                          <a:latin typeface="+mn-lt"/>
                          <a:ea typeface="+mn-ea"/>
                          <a:cs typeface="+mn-cs"/>
                        </a:rPr>
                        <a:t>Grade 5: Conduct short research </a:t>
                      </a:r>
                      <a:r>
                        <a:rPr lang="en-US" sz="1400" kern="1200" baseline="0" dirty="0" smtClean="0">
                          <a:solidFill>
                            <a:schemeClr val="dk1"/>
                          </a:solidFill>
                          <a:latin typeface="+mn-lt"/>
                          <a:ea typeface="+mn-ea"/>
                          <a:cs typeface="+mn-cs"/>
                        </a:rPr>
                        <a:t>projects that use several sources to build knowledge through investigation of different aspects of a topic.</a:t>
                      </a:r>
                      <a:endParaRPr lang="en-US" sz="1400" dirty="0"/>
                    </a:p>
                  </a:txBody>
                  <a:tcPr anchor="ctr"/>
                </a:tc>
              </a:tr>
              <a:tr h="0">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Grade 6: </a:t>
                      </a:r>
                      <a:r>
                        <a:rPr lang="en-US" sz="1400" b="1" baseline="0" dirty="0" smtClean="0"/>
                        <a:t> </a:t>
                      </a:r>
                      <a:r>
                        <a:rPr lang="en-US" sz="1400" kern="1200" baseline="0" dirty="0" smtClean="0">
                          <a:solidFill>
                            <a:schemeClr val="dk1"/>
                          </a:solidFill>
                          <a:latin typeface="+mn-lt"/>
                          <a:ea typeface="+mn-ea"/>
                          <a:cs typeface="+mn-cs"/>
                        </a:rPr>
                        <a:t>Conduct short research projects to </a:t>
                      </a:r>
                      <a:r>
                        <a:rPr lang="en-US" sz="1400" b="1" kern="1200" baseline="0" dirty="0" smtClean="0">
                          <a:solidFill>
                            <a:schemeClr val="dk1"/>
                          </a:solidFill>
                          <a:latin typeface="+mn-lt"/>
                          <a:ea typeface="+mn-ea"/>
                          <a:cs typeface="+mn-cs"/>
                        </a:rPr>
                        <a:t>answer a question</a:t>
                      </a:r>
                      <a:r>
                        <a:rPr lang="en-US" sz="1400" kern="1200" baseline="0" dirty="0" smtClean="0">
                          <a:solidFill>
                            <a:schemeClr val="dk1"/>
                          </a:solidFill>
                          <a:latin typeface="+mn-lt"/>
                          <a:ea typeface="+mn-ea"/>
                          <a:cs typeface="+mn-cs"/>
                        </a:rPr>
                        <a:t>, drawing on several sources and </a:t>
                      </a:r>
                      <a:r>
                        <a:rPr lang="en-US" sz="1400" b="1" kern="1200" baseline="0" dirty="0" smtClean="0">
                          <a:solidFill>
                            <a:schemeClr val="dk1"/>
                          </a:solidFill>
                          <a:latin typeface="+mn-lt"/>
                          <a:ea typeface="+mn-ea"/>
                          <a:cs typeface="+mn-cs"/>
                        </a:rPr>
                        <a:t>refocusing the inquiry</a:t>
                      </a:r>
                      <a:r>
                        <a:rPr lang="en-US" sz="1400" kern="1200" baseline="0" dirty="0" smtClean="0">
                          <a:solidFill>
                            <a:schemeClr val="dk1"/>
                          </a:solidFill>
                          <a:latin typeface="+mn-lt"/>
                          <a:ea typeface="+mn-ea"/>
                          <a:cs typeface="+mn-cs"/>
                        </a:rPr>
                        <a:t> when appropriate.</a:t>
                      </a:r>
                      <a:endParaRPr lang="en-US" sz="1400" dirty="0" smtClean="0"/>
                    </a:p>
                    <a:p>
                      <a:endParaRPr lang="en-US" sz="1400" dirty="0"/>
                    </a:p>
                  </a:txBody>
                  <a:tcPr anchor="ctr"/>
                </a:tc>
                <a:tc vMerge="1">
                  <a:txBody>
                    <a:bodyPr/>
                    <a:lstStyle/>
                    <a:p>
                      <a:endParaRPr lang="en-US"/>
                    </a:p>
                  </a:txBody>
                  <a:tcPr/>
                </a:tc>
                <a:tc vMerge="1">
                  <a:txBody>
                    <a:bodyPr/>
                    <a:lstStyle/>
                    <a:p>
                      <a:endParaRPr lang="en-US"/>
                    </a:p>
                  </a:txBody>
                  <a:tcPr/>
                </a:tc>
              </a:tr>
              <a:tr h="990600">
                <a:tc vMerge="1">
                  <a:txBody>
                    <a:bodyPr/>
                    <a:lstStyle/>
                    <a:p>
                      <a:endParaRPr lang="en-US" sz="1400" dirty="0"/>
                    </a:p>
                  </a:txBody>
                  <a:tcPr anchor="ctr"/>
                </a:tc>
                <a:tc vMerge="1">
                  <a:txBody>
                    <a:bodyPr/>
                    <a:lstStyle/>
                    <a:p>
                      <a:pPr algn="l"/>
                      <a:endParaRPr lang="en-US" sz="1400" dirty="0"/>
                    </a:p>
                  </a:txBody>
                  <a:tcPr anchor="ctr"/>
                </a:tc>
                <a:tc>
                  <a:txBody>
                    <a:bodyPr/>
                    <a:lstStyle/>
                    <a:p>
                      <a:r>
                        <a:rPr lang="en-US" sz="1400" b="1" dirty="0" smtClean="0"/>
                        <a:t>Grade 8: </a:t>
                      </a:r>
                      <a:r>
                        <a:rPr lang="en-US" sz="1400" kern="1200" baseline="0" dirty="0" smtClean="0">
                          <a:solidFill>
                            <a:schemeClr val="dk1"/>
                          </a:solidFill>
                          <a:latin typeface="+mn-lt"/>
                          <a:ea typeface="+mn-ea"/>
                          <a:cs typeface="+mn-cs"/>
                        </a:rPr>
                        <a:t>Conduct short research projects to answer a question </a:t>
                      </a:r>
                      <a:r>
                        <a:rPr lang="en-US" sz="1400" b="1" kern="1200" baseline="0" dirty="0" smtClean="0">
                          <a:solidFill>
                            <a:schemeClr val="dk1"/>
                          </a:solidFill>
                          <a:latin typeface="+mn-lt"/>
                          <a:ea typeface="+mn-ea"/>
                          <a:cs typeface="+mn-cs"/>
                        </a:rPr>
                        <a:t>(including a self-generated question), </a:t>
                      </a:r>
                      <a:r>
                        <a:rPr lang="en-US" sz="1400" kern="1200" baseline="0" dirty="0" smtClean="0">
                          <a:solidFill>
                            <a:schemeClr val="dk1"/>
                          </a:solidFill>
                          <a:latin typeface="+mn-lt"/>
                          <a:ea typeface="+mn-ea"/>
                          <a:cs typeface="+mn-cs"/>
                        </a:rPr>
                        <a:t>drawing on several sources and </a:t>
                      </a:r>
                      <a:r>
                        <a:rPr lang="en-US" sz="1400" b="1" kern="1200" baseline="0" dirty="0" smtClean="0">
                          <a:solidFill>
                            <a:schemeClr val="dk1"/>
                          </a:solidFill>
                          <a:latin typeface="+mn-lt"/>
                          <a:ea typeface="+mn-ea"/>
                          <a:cs typeface="+mn-cs"/>
                        </a:rPr>
                        <a:t>generating additional related, focused questions that allow for multiple avenues of exploration.</a:t>
                      </a:r>
                      <a:endParaRPr lang="en-US" sz="1400" b="1" dirty="0"/>
                    </a:p>
                  </a:txBody>
                  <a:tcPr anchor="ctr"/>
                </a:tc>
              </a:tr>
              <a:tr h="1981200">
                <a:tc>
                  <a:txBody>
                    <a:bodyPr/>
                    <a:lstStyle/>
                    <a:p>
                      <a:r>
                        <a:rPr lang="en-US" sz="1400" b="1" dirty="0" smtClean="0"/>
                        <a:t>Grades 9-10: </a:t>
                      </a:r>
                      <a:r>
                        <a:rPr lang="en-US" sz="1400" kern="1200" baseline="0" dirty="0" smtClean="0">
                          <a:solidFill>
                            <a:schemeClr val="dk1"/>
                          </a:solidFill>
                          <a:latin typeface="+mn-lt"/>
                          <a:ea typeface="+mn-ea"/>
                          <a:cs typeface="+mn-cs"/>
                        </a:rPr>
                        <a:t>Conduct short as well as more sustained research projects to answer a question (including a self-generated question) </a:t>
                      </a:r>
                      <a:r>
                        <a:rPr lang="en-US" sz="1400" b="1" kern="1200" baseline="0" dirty="0" smtClean="0">
                          <a:solidFill>
                            <a:schemeClr val="dk1"/>
                          </a:solidFill>
                          <a:latin typeface="+mn-lt"/>
                          <a:ea typeface="+mn-ea"/>
                          <a:cs typeface="+mn-cs"/>
                        </a:rPr>
                        <a:t>or solve a problem; narrow or broaden the inquiry when appropriate; synthesize multiple sources on the subject, demonstrating understanding of the subject under investigation.</a:t>
                      </a:r>
                      <a:endParaRPr lang="en-US" sz="1400" b="1" dirty="0"/>
                    </a:p>
                  </a:txBody>
                  <a:tcPr anchor="ctr"/>
                </a:tc>
                <a:tc vMerge="1">
                  <a:txBody>
                    <a:bodyPr/>
                    <a:lstStyle/>
                    <a:p>
                      <a:endParaRPr lang="en-US"/>
                    </a:p>
                  </a:txBody>
                  <a:tcPr/>
                </a:tc>
                <a:tc>
                  <a:txBody>
                    <a:bodyPr/>
                    <a:lstStyle/>
                    <a:p>
                      <a:r>
                        <a:rPr lang="en-US" sz="1400" b="1" dirty="0" smtClean="0"/>
                        <a:t>Grades 11-12: </a:t>
                      </a:r>
                      <a:r>
                        <a:rPr lang="en-US" sz="1400" kern="1200" baseline="0" dirty="0" smtClean="0">
                          <a:solidFill>
                            <a:schemeClr val="dk1"/>
                          </a:solidFill>
                          <a:latin typeface="+mn-lt"/>
                          <a:ea typeface="+mn-ea"/>
                          <a:cs typeface="+mn-cs"/>
                        </a:rPr>
                        <a:t>Conduct short as well as more sustained research projects to answer a question</a:t>
                      </a:r>
                    </a:p>
                    <a:p>
                      <a:r>
                        <a:rPr lang="en-US" sz="1400" kern="1200" baseline="0" dirty="0" smtClean="0">
                          <a:solidFill>
                            <a:schemeClr val="dk1"/>
                          </a:solidFill>
                          <a:latin typeface="+mn-lt"/>
                          <a:ea typeface="+mn-ea"/>
                          <a:cs typeface="+mn-cs"/>
                        </a:rPr>
                        <a:t>(including a self-generated question) or solve a problem; narrow or broaden the inquiry when appropriate; synthesize multiple sources on the subject, demonstrating understanding of the subject under investigation.</a:t>
                      </a:r>
                      <a:endParaRPr lang="en-US" sz="1400" b="1" dirty="0"/>
                    </a:p>
                  </a:txBody>
                  <a:tcPr anchor="ctr"/>
                </a:tc>
              </a:tr>
            </a:tbl>
          </a:graphicData>
        </a:graphic>
      </p:graphicFrame>
      <p:sp>
        <p:nvSpPr>
          <p:cNvPr id="223262" name="Down Arrow 5"/>
          <p:cNvSpPr>
            <a:spLocks noChangeArrowheads="1"/>
          </p:cNvSpPr>
          <p:nvPr/>
        </p:nvSpPr>
        <p:spPr bwMode="auto">
          <a:xfrm>
            <a:off x="4495800" y="2895600"/>
            <a:ext cx="228600" cy="3352800"/>
          </a:xfrm>
          <a:prstGeom prst="downArrow">
            <a:avLst>
              <a:gd name="adj1" fmla="val 50000"/>
              <a:gd name="adj2" fmla="val 49975"/>
            </a:avLst>
          </a:prstGeom>
          <a:solidFill>
            <a:srgbClr val="0091B2"/>
          </a:solidFill>
          <a:ln w="9525">
            <a:noFill/>
            <a:miter lim="800000"/>
            <a:headEnd/>
            <a:tailEnd/>
          </a:ln>
        </p:spPr>
        <p:txBody>
          <a:bodyPr wrap="none" anchor="ctr"/>
          <a:lstStyle/>
          <a:p>
            <a:pPr algn="ctr"/>
            <a:endParaRPr lang="en-US">
              <a:latin typeface="Garamond" pitchFamily="18" charset="0"/>
            </a:endParaRPr>
          </a:p>
        </p:txBody>
      </p:sp>
      <p:pic>
        <p:nvPicPr>
          <p:cNvPr id="223263" name="Picture 2" descr="C:\Users\brapier\AppData\Local\Microsoft\Windows\Temporary Internet Files\Content.IE5\L2ERFC9S\MP900049596[1].jpg"/>
          <p:cNvPicPr>
            <a:picLocks noChangeAspect="1" noChangeArrowheads="1"/>
          </p:cNvPicPr>
          <p:nvPr/>
        </p:nvPicPr>
        <p:blipFill>
          <a:blip r:embed="rId3"/>
          <a:srcRect/>
          <a:stretch>
            <a:fillRect/>
          </a:stretch>
        </p:blipFill>
        <p:spPr bwMode="auto">
          <a:xfrm>
            <a:off x="5502275" y="0"/>
            <a:ext cx="3657600" cy="14478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70F37803-B993-4D5B-8A8E-963E0676D080}" type="slidenum">
              <a:rPr lang="en-US"/>
              <a:pPr>
                <a:defRPr/>
              </a:pPr>
              <a:t>52</a:t>
            </a:fld>
            <a:endParaRPr lang="en-US" dirty="0"/>
          </a:p>
        </p:txBody>
      </p:sp>
      <p:sp>
        <p:nvSpPr>
          <p:cNvPr id="69635" name="Title 1"/>
          <p:cNvSpPr>
            <a:spLocks noGrp="1"/>
          </p:cNvSpPr>
          <p:nvPr>
            <p:ph type="title" idx="4294967295"/>
          </p:nvPr>
        </p:nvSpPr>
        <p:spPr>
          <a:xfrm>
            <a:off x="0" y="0"/>
            <a:ext cx="5915025" cy="1371600"/>
          </a:xfrm>
          <a:ln>
            <a:noFill/>
          </a:ln>
        </p:spPr>
        <p:txBody>
          <a:bodyPr>
            <a:noAutofit/>
          </a:bodyPr>
          <a:lstStyle/>
          <a:p>
            <a:pPr eaLnBrk="1" fontAlgn="auto" hangingPunct="1">
              <a:spcAft>
                <a:spcPts val="0"/>
              </a:spcAft>
              <a:defRPr/>
            </a:pPr>
            <a:r>
              <a:rPr lang="en-US" sz="2400" dirty="0" smtClean="0">
                <a:solidFill>
                  <a:schemeClr val="bg1">
                    <a:lumMod val="75000"/>
                    <a:lumOff val="25000"/>
                  </a:schemeClr>
                </a:solidFill>
                <a:ea typeface="Geneva" charset="0"/>
                <a:cs typeface="Geneva" charset="0"/>
              </a:rPr>
              <a:t>Overview of Standards for History/Social Studies, Science, and Technical Subjects</a:t>
            </a:r>
          </a:p>
        </p:txBody>
      </p:sp>
      <p:sp>
        <p:nvSpPr>
          <p:cNvPr id="69636" name="Content Placeholder 4"/>
          <p:cNvSpPr>
            <a:spLocks noGrp="1"/>
          </p:cNvSpPr>
          <p:nvPr>
            <p:ph idx="4294967295"/>
          </p:nvPr>
        </p:nvSpPr>
        <p:spPr>
          <a:xfrm>
            <a:off x="304800" y="1600200"/>
            <a:ext cx="8686800" cy="4724400"/>
          </a:xfrm>
        </p:spPr>
        <p:txBody>
          <a:bodyPr>
            <a:normAutofit fontScale="92500" lnSpcReduction="10000"/>
          </a:bodyPr>
          <a:lstStyle/>
          <a:p>
            <a:pPr marL="0" indent="0" algn="l" eaLnBrk="1" fontAlgn="auto" hangingPunct="1">
              <a:spcAft>
                <a:spcPts val="0"/>
              </a:spcAft>
              <a:defRPr/>
            </a:pPr>
            <a:r>
              <a:rPr lang="en-US" sz="2800" b="1" dirty="0" smtClean="0">
                <a:ea typeface="Geneva" charset="0"/>
                <a:cs typeface="Geneva" charset="0"/>
              </a:rPr>
              <a:t>Reading Standards for History/Social Studies, Science, and Technical Subjects</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Ensure knowledge of domain-specific vocabulary. </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Analyze, evaluate, and differentiate primary and secondary sources. </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Synthesize quantitative and technical information, including facts presented in maps, timelines, flowcharts, or diagrams</a:t>
            </a:r>
          </a:p>
          <a:p>
            <a:pPr marL="0" indent="0" algn="l" eaLnBrk="1" fontAlgn="auto" hangingPunct="1">
              <a:spcAft>
                <a:spcPts val="0"/>
              </a:spcAft>
              <a:defRPr/>
            </a:pPr>
            <a:r>
              <a:rPr lang="en-US" sz="2800" b="1" dirty="0" smtClean="0">
                <a:ea typeface="Geneva" charset="0"/>
                <a:cs typeface="Geneva" charset="0"/>
              </a:rPr>
              <a:t>Writing Standards for History/Social Studies, Science, and Technical Subjects</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Write arguments on discipline-specific content and informative/explanatory texts.</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Use data, evidence, and reason to support arguments and claims. </a:t>
            </a:r>
          </a:p>
          <a:p>
            <a:pPr marL="457200" lvl="1" indent="-342900" algn="l" eaLnBrk="1" fontAlgn="auto" hangingPunct="1">
              <a:spcBef>
                <a:spcPts val="600"/>
              </a:spcBef>
              <a:spcAft>
                <a:spcPts val="600"/>
              </a:spcAft>
              <a:buFont typeface="Arial" pitchFamily="34" charset="0"/>
              <a:buChar char="•"/>
              <a:defRPr/>
            </a:pPr>
            <a:r>
              <a:rPr lang="en-US" sz="2000" b="1" dirty="0" smtClean="0">
                <a:solidFill>
                  <a:schemeClr val="tx1"/>
                </a:solidFill>
                <a:ea typeface="Geneva" charset="0"/>
                <a:cs typeface="Geneva" charset="0"/>
              </a:rPr>
              <a:t>Use domain-specific vocabulary</a:t>
            </a:r>
            <a:r>
              <a:rPr lang="en-US" sz="2000" dirty="0" smtClean="0">
                <a:ea typeface="Geneva" charset="0"/>
                <a:cs typeface="Geneva" charset="0"/>
              </a:rPr>
              <a:t>. </a:t>
            </a:r>
          </a:p>
          <a:p>
            <a:pPr marL="401638" lvl="1" indent="-287338" eaLnBrk="1" fontAlgn="auto" hangingPunct="1">
              <a:spcBef>
                <a:spcPts val="600"/>
              </a:spcBef>
              <a:spcAft>
                <a:spcPts val="600"/>
              </a:spcAft>
              <a:defRPr/>
            </a:pPr>
            <a:endParaRPr lang="en-US" dirty="0" smtClean="0">
              <a:ea typeface="Geneva" charset="0"/>
              <a:cs typeface="Geneva" charset="0"/>
            </a:endParaRPr>
          </a:p>
        </p:txBody>
      </p:sp>
      <p:pic>
        <p:nvPicPr>
          <p:cNvPr id="225284" name="Picture 2" descr="C:\Users\brapier\AppData\Local\Microsoft\Windows\Temporary Internet Files\Content.IE5\W0VCK8IK\MP900439370[1].jpg"/>
          <p:cNvPicPr>
            <a:picLocks noChangeAspect="1" noChangeArrowheads="1"/>
          </p:cNvPicPr>
          <p:nvPr/>
        </p:nvPicPr>
        <p:blipFill>
          <a:blip r:embed="rId3"/>
          <a:srcRect/>
          <a:stretch>
            <a:fillRect/>
          </a:stretch>
        </p:blipFill>
        <p:spPr bwMode="auto">
          <a:xfrm>
            <a:off x="5943600" y="0"/>
            <a:ext cx="3200400" cy="1295400"/>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457200" y="1905000"/>
            <a:ext cx="8229600" cy="4724400"/>
          </a:xfrm>
        </p:spPr>
        <p:txBody>
          <a:bodyPr>
            <a:normAutofit fontScale="32500" lnSpcReduction="20000"/>
          </a:bodyPr>
          <a:lstStyle/>
          <a:p>
            <a:pPr marL="0" indent="0" algn="l" eaLnBrk="1" fontAlgn="auto" hangingPunct="1">
              <a:spcBef>
                <a:spcPct val="0"/>
              </a:spcBef>
              <a:spcAft>
                <a:spcPts val="0"/>
              </a:spcAft>
              <a:buSzPct val="65000"/>
              <a:defRPr/>
            </a:pPr>
            <a:r>
              <a:rPr lang="en-US" sz="9800" dirty="0">
                <a:ea typeface="Geneva" charset="0"/>
                <a:cs typeface="Geneva" charset="0"/>
              </a:rPr>
              <a:t>Why Common Core Standards</a:t>
            </a:r>
            <a:r>
              <a:rPr lang="en-US" sz="9800" dirty="0" smtClean="0">
                <a:ea typeface="Geneva" charset="0"/>
                <a:cs typeface="Geneva" charset="0"/>
              </a:rPr>
              <a:t>?</a:t>
            </a:r>
            <a:endParaRPr lang="en-US" sz="1200" dirty="0" smtClean="0">
              <a:ea typeface="Geneva" charset="0"/>
              <a:cs typeface="Geneva" charset="0"/>
            </a:endParaRPr>
          </a:p>
          <a:p>
            <a:pPr marL="0" indent="0" algn="l" eaLnBrk="1" fontAlgn="auto" hangingPunct="1">
              <a:spcBef>
                <a:spcPct val="0"/>
              </a:spcBef>
              <a:spcAft>
                <a:spcPts val="0"/>
              </a:spcAft>
              <a:buSzPct val="65000"/>
              <a:defRPr/>
            </a:pPr>
            <a:endParaRPr lang="en-US" sz="3100" dirty="0">
              <a:ea typeface="Geneva" charset="0"/>
              <a:cs typeface="Geneva" charset="0"/>
            </a:endParaRPr>
          </a:p>
          <a:p>
            <a:pPr marL="0" indent="0" algn="l" eaLnBrk="1" fontAlgn="auto" hangingPunct="1">
              <a:lnSpc>
                <a:spcPct val="120000"/>
              </a:lnSpc>
              <a:spcBef>
                <a:spcPct val="0"/>
              </a:spcBef>
              <a:spcAft>
                <a:spcPts val="0"/>
              </a:spcAft>
              <a:defRPr/>
            </a:pPr>
            <a:r>
              <a:rPr lang="en-US" sz="9800" dirty="0">
                <a:ea typeface="Geneva" charset="0"/>
                <a:cs typeface="Geneva" charset="0"/>
              </a:rPr>
              <a:t>What are the Instructional Shifts called for in the Common Core Standards</a:t>
            </a:r>
            <a:r>
              <a:rPr lang="en-US" sz="9800" dirty="0" smtClean="0">
                <a:ea typeface="Geneva" charset="0"/>
                <a:cs typeface="Geneva" charset="0"/>
              </a:rPr>
              <a:t>?</a:t>
            </a:r>
            <a:endParaRPr lang="en-US" sz="1000" dirty="0" smtClean="0">
              <a:ea typeface="Geneva" charset="0"/>
              <a:cs typeface="Geneva" charset="0"/>
            </a:endParaRPr>
          </a:p>
          <a:p>
            <a:pPr marL="0" indent="0" algn="l" eaLnBrk="1" fontAlgn="auto" hangingPunct="1">
              <a:lnSpc>
                <a:spcPct val="120000"/>
              </a:lnSpc>
              <a:spcBef>
                <a:spcPct val="0"/>
              </a:spcBef>
              <a:spcAft>
                <a:spcPts val="0"/>
              </a:spcAft>
              <a:defRPr/>
            </a:pPr>
            <a:endParaRPr lang="en-US" sz="3100" dirty="0">
              <a:ea typeface="Geneva" charset="0"/>
              <a:cs typeface="Geneva" charset="0"/>
            </a:endParaRPr>
          </a:p>
          <a:p>
            <a:pPr marL="0" indent="0" algn="l" eaLnBrk="1" fontAlgn="auto" hangingPunct="1">
              <a:spcBef>
                <a:spcPct val="0"/>
              </a:spcBef>
              <a:spcAft>
                <a:spcPts val="0"/>
              </a:spcAft>
              <a:defRPr/>
            </a:pPr>
            <a:r>
              <a:rPr lang="en-US" sz="9800" dirty="0">
                <a:ea typeface="Geneva" charset="0"/>
                <a:cs typeface="Geneva" charset="0"/>
              </a:rPr>
              <a:t>Why is the design of the document important</a:t>
            </a:r>
            <a:r>
              <a:rPr lang="en-US" sz="9800" dirty="0" smtClean="0">
                <a:ea typeface="Geneva" charset="0"/>
                <a:cs typeface="Geneva" charset="0"/>
              </a:rPr>
              <a:t>?</a:t>
            </a:r>
            <a:endParaRPr lang="en-US" sz="1000" dirty="0" smtClean="0">
              <a:ea typeface="Geneva" charset="0"/>
              <a:cs typeface="Geneva" charset="0"/>
            </a:endParaRPr>
          </a:p>
          <a:p>
            <a:pPr marL="0" indent="0" algn="l" eaLnBrk="1" fontAlgn="auto" hangingPunct="1">
              <a:spcBef>
                <a:spcPct val="0"/>
              </a:spcBef>
              <a:spcAft>
                <a:spcPts val="0"/>
              </a:spcAft>
              <a:defRPr/>
            </a:pPr>
            <a:endParaRPr lang="en-US" sz="3100" dirty="0">
              <a:ea typeface="Geneva" charset="0"/>
              <a:cs typeface="Geneva" charset="0"/>
            </a:endParaRPr>
          </a:p>
          <a:p>
            <a:pPr marL="0" indent="0" algn="l" eaLnBrk="1" fontAlgn="auto" hangingPunct="1">
              <a:spcBef>
                <a:spcPct val="0"/>
              </a:spcBef>
              <a:spcAft>
                <a:spcPts val="0"/>
              </a:spcAft>
              <a:defRPr/>
            </a:pPr>
            <a:r>
              <a:rPr lang="en-US" sz="9800" dirty="0">
                <a:ea typeface="Geneva" charset="0"/>
                <a:cs typeface="Geneva" charset="0"/>
              </a:rPr>
              <a:t>What is not covered by the AZ 2010 ELA Standards</a:t>
            </a:r>
            <a:r>
              <a:rPr lang="en-US" sz="9800" dirty="0" smtClean="0">
                <a:ea typeface="Geneva" charset="0"/>
                <a:cs typeface="Geneva" charset="0"/>
              </a:rPr>
              <a:t>?</a:t>
            </a:r>
            <a:endParaRPr lang="en-US" sz="1000" dirty="0" smtClean="0">
              <a:ea typeface="Geneva" charset="0"/>
              <a:cs typeface="Geneva" charset="0"/>
            </a:endParaRPr>
          </a:p>
          <a:p>
            <a:pPr marL="0" indent="0" algn="l" eaLnBrk="1" fontAlgn="auto" hangingPunct="1">
              <a:spcBef>
                <a:spcPct val="0"/>
              </a:spcBef>
              <a:spcAft>
                <a:spcPts val="0"/>
              </a:spcAft>
              <a:defRPr/>
            </a:pPr>
            <a:endParaRPr lang="en-US" sz="3100" dirty="0">
              <a:ea typeface="Geneva" charset="0"/>
              <a:cs typeface="Geneva" charset="0"/>
            </a:endParaRPr>
          </a:p>
          <a:p>
            <a:pPr marL="0" lvl="1" indent="0" algn="l" eaLnBrk="1" fontAlgn="auto" hangingPunct="1">
              <a:spcBef>
                <a:spcPct val="0"/>
              </a:spcBef>
              <a:spcAft>
                <a:spcPts val="0"/>
              </a:spcAft>
              <a:defRPr/>
            </a:pPr>
            <a:r>
              <a:rPr lang="en-US" sz="9800" dirty="0">
                <a:solidFill>
                  <a:schemeClr val="tx1"/>
                </a:solidFill>
                <a:ea typeface="Geneva" charset="0"/>
                <a:cs typeface="Geneva" charset="0"/>
              </a:rPr>
              <a:t>What are characteristics of students who are college and/or career ready</a:t>
            </a:r>
            <a:r>
              <a:rPr lang="en-US" sz="9800" dirty="0" smtClean="0">
                <a:solidFill>
                  <a:schemeClr val="tx1"/>
                </a:solidFill>
                <a:ea typeface="Geneva" charset="0"/>
                <a:cs typeface="Geneva" charset="0"/>
              </a:rPr>
              <a:t>?</a:t>
            </a:r>
          </a:p>
          <a:p>
            <a:pPr marL="0" lvl="1" indent="0" algn="l" eaLnBrk="1" fontAlgn="auto" hangingPunct="1">
              <a:spcBef>
                <a:spcPct val="0"/>
              </a:spcBef>
              <a:spcAft>
                <a:spcPts val="0"/>
              </a:spcAft>
              <a:defRPr/>
            </a:pPr>
            <a:endParaRPr lang="en-US" sz="4000" dirty="0">
              <a:solidFill>
                <a:schemeClr val="tx1"/>
              </a:solidFill>
              <a:ea typeface="Geneva" charset="0"/>
              <a:cs typeface="Geneva" charset="0"/>
            </a:endParaRPr>
          </a:p>
          <a:p>
            <a:pPr marL="0" lvl="1" indent="0" algn="l" eaLnBrk="1" fontAlgn="auto" hangingPunct="1">
              <a:spcBef>
                <a:spcPct val="0"/>
              </a:spcBef>
              <a:spcAft>
                <a:spcPts val="0"/>
              </a:spcAft>
              <a:defRPr/>
            </a:pPr>
            <a:r>
              <a:rPr lang="en-US" sz="9800" dirty="0">
                <a:solidFill>
                  <a:schemeClr val="tx1"/>
                </a:solidFill>
                <a:ea typeface="Geneva" charset="0"/>
                <a:cs typeface="Geneva" charset="0"/>
              </a:rPr>
              <a:t>How do I read this document?</a:t>
            </a:r>
          </a:p>
          <a:p>
            <a:pPr marL="0" lvl="1" indent="0" algn="l" eaLnBrk="1" fontAlgn="auto" hangingPunct="1">
              <a:spcBef>
                <a:spcPct val="0"/>
              </a:spcBef>
              <a:spcAft>
                <a:spcPts val="0"/>
              </a:spcAft>
              <a:defRPr/>
            </a:pPr>
            <a:endParaRPr lang="en-US" sz="9800" dirty="0">
              <a:solidFill>
                <a:schemeClr val="tx1"/>
              </a:solidFill>
              <a:ea typeface="Geneva" charset="0"/>
              <a:cs typeface="Geneva" charset="0"/>
            </a:endParaRPr>
          </a:p>
        </p:txBody>
      </p:sp>
      <p:sp>
        <p:nvSpPr>
          <p:cNvPr id="8" name="Title 7"/>
          <p:cNvSpPr>
            <a:spLocks noGrp="1"/>
          </p:cNvSpPr>
          <p:nvPr>
            <p:ph type="title"/>
          </p:nvPr>
        </p:nvSpPr>
        <p:spPr>
          <a:xfrm>
            <a:off x="0" y="0"/>
            <a:ext cx="4114800" cy="1371600"/>
          </a:xfrm>
          <a:ln>
            <a:noFill/>
          </a:ln>
        </p:spPr>
        <p:txBody>
          <a:bodyPr/>
          <a:lstStyle/>
          <a:p>
            <a:pPr eaLnBrk="1" fontAlgn="auto" hangingPunct="1">
              <a:spcAft>
                <a:spcPts val="0"/>
              </a:spcAft>
              <a:defRPr/>
            </a:pPr>
            <a:r>
              <a:rPr lang="en-US" sz="3200" dirty="0" smtClean="0">
                <a:solidFill>
                  <a:schemeClr val="bg1"/>
                </a:solidFill>
                <a:ea typeface="+mj-ea"/>
              </a:rPr>
              <a:t>Essential Questions</a:t>
            </a:r>
            <a:endParaRPr lang="en-US" sz="3200" dirty="0">
              <a:solidFill>
                <a:schemeClr val="bg1"/>
              </a:solidFill>
              <a:ea typeface="+mj-ea"/>
            </a:endParaRPr>
          </a:p>
        </p:txBody>
      </p:sp>
      <p:sp>
        <p:nvSpPr>
          <p:cNvPr id="227331" name="Rectangle 2"/>
          <p:cNvSpPr>
            <a:spLocks noChangeArrowheads="1"/>
          </p:cNvSpPr>
          <p:nvPr/>
        </p:nvSpPr>
        <p:spPr bwMode="auto">
          <a:xfrm>
            <a:off x="2286000" y="-25271413"/>
            <a:ext cx="4572000" cy="3416300"/>
          </a:xfrm>
          <a:prstGeom prst="rect">
            <a:avLst/>
          </a:prstGeom>
          <a:noFill/>
          <a:ln w="9525">
            <a:noFill/>
            <a:miter lim="800000"/>
            <a:headEnd/>
            <a:tailEnd/>
          </a:ln>
        </p:spPr>
        <p:txBody>
          <a:bodyPr>
            <a:spAutoFit/>
          </a:bodyPr>
          <a:lstStyle/>
          <a:p>
            <a:r>
              <a:rPr lang="en-US" sz="2400" b="1" i="1">
                <a:latin typeface="Garamond" pitchFamily="18" charset="0"/>
                <a:ea typeface="Geneva"/>
                <a:cs typeface="Geneva"/>
              </a:rPr>
              <a:t>Essential Questions</a:t>
            </a:r>
          </a:p>
          <a:p>
            <a:pPr marL="342900" lvl="1" indent="-342900">
              <a:buFont typeface="Arial" charset="0"/>
              <a:buChar char="•"/>
            </a:pPr>
            <a:r>
              <a:rPr lang="en-US" sz="2400">
                <a:latin typeface="Garamond" pitchFamily="18" charset="0"/>
                <a:ea typeface="Geneva"/>
                <a:cs typeface="Geneva"/>
              </a:rPr>
              <a:t>Why is the design of the document important?</a:t>
            </a:r>
          </a:p>
          <a:p>
            <a:pPr marL="342900" lvl="1" indent="-342900">
              <a:buFont typeface="Arial" charset="0"/>
              <a:buChar char="•"/>
            </a:pPr>
            <a:r>
              <a:rPr lang="en-US" sz="2400">
                <a:latin typeface="Garamond" pitchFamily="18" charset="0"/>
                <a:ea typeface="Geneva"/>
                <a:cs typeface="Geneva"/>
              </a:rPr>
              <a:t>What is not covered by the AZ 2010 ELA Standards?</a:t>
            </a:r>
          </a:p>
          <a:p>
            <a:pPr marL="342900" lvl="1" indent="-342900">
              <a:buFont typeface="Arial" charset="0"/>
              <a:buChar char="•"/>
            </a:pPr>
            <a:r>
              <a:rPr lang="en-US" sz="2400">
                <a:latin typeface="Garamond" pitchFamily="18" charset="0"/>
                <a:ea typeface="Geneva"/>
                <a:cs typeface="Geneva"/>
              </a:rPr>
              <a:t>What are characteristics of students who are college and/or career ready?</a:t>
            </a:r>
          </a:p>
          <a:p>
            <a:pPr marL="342900" lvl="1" indent="-342900">
              <a:buFont typeface="Arial" charset="0"/>
              <a:buChar char="•"/>
            </a:pPr>
            <a:r>
              <a:rPr lang="en-US" sz="2400">
                <a:latin typeface="Garamond" pitchFamily="18" charset="0"/>
                <a:ea typeface="Geneva"/>
                <a:cs typeface="Geneva"/>
              </a:rPr>
              <a:t>How do I read this document?</a:t>
            </a:r>
          </a:p>
        </p:txBody>
      </p:sp>
      <p:pic>
        <p:nvPicPr>
          <p:cNvPr id="227332" name="Picture 6" descr="C:\Users\brapier\AppData\Local\Microsoft\Windows\Temporary Internet Files\Content.IE5\L2ERFC9S\MC900439517[1].jpg"/>
          <p:cNvPicPr>
            <a:picLocks noChangeAspect="1" noChangeArrowheads="1"/>
          </p:cNvPicPr>
          <p:nvPr/>
        </p:nvPicPr>
        <p:blipFill>
          <a:blip r:embed="rId2"/>
          <a:srcRect/>
          <a:stretch>
            <a:fillRect/>
          </a:stretch>
        </p:blipFill>
        <p:spPr bwMode="auto">
          <a:xfrm>
            <a:off x="4114800" y="0"/>
            <a:ext cx="5029200" cy="1371600"/>
          </a:xfrm>
          <a:prstGeom prst="rect">
            <a:avLst/>
          </a:prstGeom>
          <a:noFill/>
          <a:ln w="9525">
            <a:noFill/>
            <a:miter lim="800000"/>
            <a:headEnd/>
            <a:tailEnd/>
          </a:ln>
        </p:spPr>
      </p:pic>
      <p:sp>
        <p:nvSpPr>
          <p:cNvPr id="120837" name="Slide Number Placeholder 5"/>
          <p:cNvSpPr>
            <a:spLocks noGrp="1"/>
          </p:cNvSpPr>
          <p:nvPr>
            <p:ph type="sldNum" sz="quarter" idx="16"/>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4FB71B-FA64-4BE3-B186-E560833B9BFE}" type="slidenum">
              <a:rPr lang="en-US"/>
              <a:pPr fontAlgn="base">
                <a:spcBef>
                  <a:spcPct val="0"/>
                </a:spcBef>
                <a:spcAft>
                  <a:spcPct val="0"/>
                </a:spcAft>
                <a:defRPr/>
              </a:pPr>
              <a:t>53</a:t>
            </a:fld>
            <a:endParaRPr lang="en-US"/>
          </a:p>
        </p:txBody>
      </p:sp>
      <p:sp>
        <p:nvSpPr>
          <p:cNvPr id="7" name="Date Placeholder 6"/>
          <p:cNvSpPr>
            <a:spLocks noGrp="1"/>
          </p:cNvSpPr>
          <p:nvPr>
            <p:ph type="dt" sz="quarter" idx="14"/>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Content Placeholder 4"/>
          <p:cNvSpPr>
            <a:spLocks noGrp="1"/>
          </p:cNvSpPr>
          <p:nvPr>
            <p:ph idx="4294967295"/>
          </p:nvPr>
        </p:nvSpPr>
        <p:spPr>
          <a:xfrm>
            <a:off x="228600" y="1600200"/>
            <a:ext cx="8686800" cy="4506913"/>
          </a:xfrm>
        </p:spPr>
        <p:txBody>
          <a:bodyPr/>
          <a:lstStyle/>
          <a:p>
            <a:pPr marL="0" indent="0" eaLnBrk="1" fontAlgn="auto" hangingPunct="1">
              <a:spcBef>
                <a:spcPts val="0"/>
              </a:spcBef>
              <a:spcAft>
                <a:spcPts val="0"/>
              </a:spcAft>
              <a:defRPr/>
            </a:pPr>
            <a:endParaRPr lang="en-US" dirty="0" smtClean="0">
              <a:ea typeface="Geneva"/>
              <a:cs typeface="Geneva"/>
            </a:endParaRPr>
          </a:p>
          <a:p>
            <a:pPr marL="0" indent="0" eaLnBrk="1" fontAlgn="auto" hangingPunct="1">
              <a:spcBef>
                <a:spcPts val="0"/>
              </a:spcBef>
              <a:spcAft>
                <a:spcPts val="0"/>
              </a:spcAft>
              <a:defRPr/>
            </a:pPr>
            <a:r>
              <a:rPr lang="en-US" dirty="0" smtClean="0">
                <a:ea typeface="Geneva"/>
                <a:cs typeface="Geneva"/>
              </a:rPr>
              <a:t>Using the document as a foundation for building teacher understanding about the 2010 Arizona ELA Standards, think about what you have learned and what you will take back to your site or classroom?</a:t>
            </a:r>
          </a:p>
          <a:p>
            <a:pPr marL="0" indent="0" eaLnBrk="1" fontAlgn="auto" hangingPunct="1">
              <a:spcBef>
                <a:spcPts val="0"/>
              </a:spcBef>
              <a:spcAft>
                <a:spcPts val="0"/>
              </a:spcAft>
              <a:defRPr/>
            </a:pPr>
            <a:endParaRPr lang="en-US" dirty="0" smtClean="0">
              <a:ea typeface="Geneva"/>
              <a:cs typeface="Geneva"/>
            </a:endParaRPr>
          </a:p>
          <a:p>
            <a:pPr marL="0" indent="0" eaLnBrk="1" fontAlgn="auto" hangingPunct="1">
              <a:spcBef>
                <a:spcPts val="0"/>
              </a:spcBef>
              <a:spcAft>
                <a:spcPts val="0"/>
              </a:spcAft>
              <a:defRPr/>
            </a:pPr>
            <a:endParaRPr lang="en-US" dirty="0" smtClean="0">
              <a:ea typeface="Geneva"/>
              <a:cs typeface="Geneva"/>
            </a:endParaRPr>
          </a:p>
          <a:p>
            <a:pPr marL="400050" lvl="1" indent="0" eaLnBrk="1" fontAlgn="auto" hangingPunct="1">
              <a:spcBef>
                <a:spcPts val="0"/>
              </a:spcBef>
              <a:spcAft>
                <a:spcPts val="0"/>
              </a:spcAft>
              <a:defRPr/>
            </a:pPr>
            <a:endParaRPr lang="en-US" sz="2000" dirty="0" smtClean="0">
              <a:ea typeface="Geneva"/>
            </a:endParaRPr>
          </a:p>
          <a:p>
            <a:pPr marL="400050" lvl="1" indent="0" eaLnBrk="1" fontAlgn="auto" hangingPunct="1">
              <a:spcBef>
                <a:spcPts val="0"/>
              </a:spcBef>
              <a:spcAft>
                <a:spcPts val="0"/>
              </a:spcAft>
              <a:defRPr/>
            </a:pPr>
            <a:endParaRPr lang="en-US" sz="1900" dirty="0" smtClean="0">
              <a:ea typeface="Geneva"/>
            </a:endParaRPr>
          </a:p>
          <a:p>
            <a:pPr marL="0" indent="0" eaLnBrk="1" fontAlgn="auto" hangingPunct="1">
              <a:spcAft>
                <a:spcPts val="0"/>
              </a:spcAft>
              <a:defRPr/>
            </a:pPr>
            <a:endParaRPr lang="en-US" dirty="0" smtClean="0">
              <a:ea typeface="Geneva"/>
              <a:cs typeface="Geneva"/>
            </a:endParaRPr>
          </a:p>
        </p:txBody>
      </p:sp>
      <p:sp>
        <p:nvSpPr>
          <p:cNvPr id="70659" name="Title 3"/>
          <p:cNvSpPr>
            <a:spLocks noGrp="1"/>
          </p:cNvSpPr>
          <p:nvPr>
            <p:ph type="title"/>
          </p:nvPr>
        </p:nvSpPr>
        <p:spPr>
          <a:xfrm>
            <a:off x="0" y="0"/>
            <a:ext cx="9144000" cy="1371600"/>
          </a:xfrm>
          <a:ln>
            <a:noFill/>
          </a:ln>
        </p:spPr>
        <p:txBody>
          <a:bodyPr/>
          <a:lstStyle/>
          <a:p>
            <a:pPr eaLnBrk="1" fontAlgn="auto" hangingPunct="1">
              <a:spcAft>
                <a:spcPts val="0"/>
              </a:spcAft>
              <a:defRPr/>
            </a:pPr>
            <a:r>
              <a:rPr lang="en-US" sz="3600" dirty="0" smtClean="0">
                <a:solidFill>
                  <a:schemeClr val="bg1">
                    <a:lumMod val="75000"/>
                    <a:lumOff val="25000"/>
                  </a:schemeClr>
                </a:solidFill>
                <a:ea typeface="Geneva" charset="0"/>
                <a:cs typeface="Geneva" charset="0"/>
              </a:rPr>
              <a:t>	Activity 4:  Handout</a:t>
            </a:r>
            <a:br>
              <a:rPr lang="en-US" sz="3600" dirty="0" smtClean="0">
                <a:solidFill>
                  <a:schemeClr val="bg1">
                    <a:lumMod val="75000"/>
                    <a:lumOff val="25000"/>
                  </a:schemeClr>
                </a:solidFill>
                <a:ea typeface="Geneva" charset="0"/>
                <a:cs typeface="Geneva" charset="0"/>
              </a:rPr>
            </a:br>
            <a:r>
              <a:rPr lang="en-US" sz="3600" dirty="0" smtClean="0">
                <a:solidFill>
                  <a:schemeClr val="bg1">
                    <a:lumMod val="75000"/>
                    <a:lumOff val="25000"/>
                  </a:schemeClr>
                </a:solidFill>
                <a:ea typeface="Geneva" charset="0"/>
                <a:cs typeface="Geneva" charset="0"/>
              </a:rPr>
              <a:t>Stop and Go</a:t>
            </a:r>
          </a:p>
        </p:txBody>
      </p:sp>
      <p:sp>
        <p:nvSpPr>
          <p:cNvPr id="121859" name="Slide Number Placeholder 1"/>
          <p:cNvSpPr>
            <a:spLocks noGrp="1"/>
          </p:cNvSpPr>
          <p:nvPr>
            <p:ph type="sldNum" sz="quarter" idx="16"/>
          </p:nvPr>
        </p:nvSpPr>
        <p:spPr bwMode="auto">
          <a:xfrm>
            <a:off x="6934200" y="6324600"/>
            <a:ext cx="1524000" cy="5334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BE6E890B-8C00-4F75-B62C-346198F5F760}" type="slidenum">
              <a:rPr lang="en-US"/>
              <a:pPr fontAlgn="base">
                <a:spcBef>
                  <a:spcPct val="0"/>
                </a:spcBef>
                <a:spcAft>
                  <a:spcPct val="0"/>
                </a:spcAft>
                <a:defRPr/>
              </a:pPr>
              <a:t>54</a:t>
            </a:fld>
            <a:endParaRPr lang="en-US"/>
          </a:p>
        </p:txBody>
      </p:sp>
      <p:graphicFrame>
        <p:nvGraphicFramePr>
          <p:cNvPr id="6" name="Table 5"/>
          <p:cNvGraphicFramePr>
            <a:graphicFrameLocks noGrp="1"/>
          </p:cNvGraphicFramePr>
          <p:nvPr/>
        </p:nvGraphicFramePr>
        <p:xfrm>
          <a:off x="228600" y="3352800"/>
          <a:ext cx="8686800" cy="2225675"/>
        </p:xfrm>
        <a:graphic>
          <a:graphicData uri="http://schemas.openxmlformats.org/drawingml/2006/table">
            <a:tbl>
              <a:tblPr firstRow="1" bandRow="1">
                <a:tableStyleId>{5C22544A-7EE6-4342-B048-85BDC9FD1C3A}</a:tableStyleId>
              </a:tblPr>
              <a:tblGrid>
                <a:gridCol w="2171700"/>
                <a:gridCol w="2171700"/>
                <a:gridCol w="2171700"/>
                <a:gridCol w="2171700"/>
              </a:tblGrid>
              <a:tr h="370946">
                <a:tc>
                  <a:txBody>
                    <a:bodyPr/>
                    <a:lstStyle/>
                    <a:p>
                      <a:pPr algn="ctr"/>
                      <a:r>
                        <a:rPr lang="en-US" sz="1800" dirty="0" smtClean="0">
                          <a:solidFill>
                            <a:schemeClr val="tx1"/>
                          </a:solidFill>
                        </a:rPr>
                        <a:t>Got</a:t>
                      </a:r>
                      <a:r>
                        <a:rPr lang="en-US" sz="1800" baseline="0" dirty="0" smtClean="0">
                          <a:solidFill>
                            <a:schemeClr val="tx1"/>
                          </a:solidFill>
                        </a:rPr>
                        <a:t> it Covered</a:t>
                      </a:r>
                      <a:endParaRPr lang="en-US" sz="1800" dirty="0">
                        <a:solidFill>
                          <a:schemeClr val="tx1"/>
                        </a:solidFill>
                      </a:endParaRPr>
                    </a:p>
                  </a:txBody>
                  <a:tcPr marT="45733" marB="45733"/>
                </a:tc>
                <a:tc>
                  <a:txBody>
                    <a:bodyPr/>
                    <a:lstStyle/>
                    <a:p>
                      <a:pPr algn="ctr"/>
                      <a:r>
                        <a:rPr lang="en-US" sz="1800" dirty="0" smtClean="0">
                          <a:solidFill>
                            <a:schemeClr val="tx1"/>
                          </a:solidFill>
                        </a:rPr>
                        <a:t>First Steps</a:t>
                      </a:r>
                      <a:endParaRPr lang="en-US" sz="1800" dirty="0">
                        <a:solidFill>
                          <a:schemeClr val="tx1"/>
                        </a:solidFill>
                      </a:endParaRPr>
                    </a:p>
                  </a:txBody>
                  <a:tcPr marT="45733" marB="45733"/>
                </a:tc>
                <a:tc>
                  <a:txBody>
                    <a:bodyPr/>
                    <a:lstStyle/>
                    <a:p>
                      <a:pPr algn="ctr"/>
                      <a:r>
                        <a:rPr lang="en-US" sz="1800" dirty="0" smtClean="0">
                          <a:solidFill>
                            <a:schemeClr val="tx1"/>
                          </a:solidFill>
                        </a:rPr>
                        <a:t>Next Steps</a:t>
                      </a:r>
                      <a:endParaRPr lang="en-US" sz="1800" dirty="0">
                        <a:solidFill>
                          <a:schemeClr val="tx1"/>
                        </a:solidFill>
                      </a:endParaRPr>
                    </a:p>
                  </a:txBody>
                  <a:tcPr marT="45733" marB="45733"/>
                </a:tc>
                <a:tc>
                  <a:txBody>
                    <a:bodyPr/>
                    <a:lstStyle/>
                    <a:p>
                      <a:pPr algn="ctr"/>
                      <a:r>
                        <a:rPr lang="en-US" sz="1800" dirty="0" smtClean="0">
                          <a:solidFill>
                            <a:schemeClr val="tx1"/>
                          </a:solidFill>
                        </a:rPr>
                        <a:t>Down the Road</a:t>
                      </a:r>
                      <a:endParaRPr lang="en-US" sz="1800" dirty="0">
                        <a:solidFill>
                          <a:schemeClr val="tx1"/>
                        </a:solidFill>
                      </a:endParaRPr>
                    </a:p>
                  </a:txBody>
                  <a:tcPr marT="45733" marB="45733"/>
                </a:tc>
              </a:tr>
              <a:tr h="370946">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r>
              <a:tr h="370946">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r>
              <a:tr h="370946">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r>
              <a:tr h="370946">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r>
              <a:tr h="370946">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c>
                  <a:txBody>
                    <a:bodyPr/>
                    <a:lstStyle/>
                    <a:p>
                      <a:endParaRPr lang="en-US" sz="1800" dirty="0"/>
                    </a:p>
                  </a:txBody>
                  <a:tcPr marT="45733" marB="45733"/>
                </a:tc>
              </a:tr>
            </a:tbl>
          </a:graphicData>
        </a:graphic>
      </p:graphicFrame>
      <p:sp>
        <p:nvSpPr>
          <p:cNvPr id="7" name="Date Placeholder 6"/>
          <p:cNvSpPr>
            <a:spLocks noGrp="1"/>
          </p:cNvSpPr>
          <p:nvPr>
            <p:ph type="dt" sz="quarter" idx="14"/>
          </p:nvPr>
        </p:nvSpPr>
        <p:spPr/>
        <p:txBody>
          <a:bodyPr/>
          <a:lstStyle/>
          <a:p>
            <a:pPr>
              <a:defRPr/>
            </a:pPr>
            <a:endParaRPr lang="en-US"/>
          </a:p>
        </p:txBody>
      </p:sp>
    </p:spTree>
  </p:cSld>
  <p:clrMapOvr>
    <a:masterClrMapping/>
  </p:clrMapOvr>
  <p:transition spd="slow"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Title 3"/>
          <p:cNvSpPr>
            <a:spLocks noGrp="1"/>
          </p:cNvSpPr>
          <p:nvPr>
            <p:ph type="title"/>
          </p:nvPr>
        </p:nvSpPr>
        <p:spPr>
          <a:xfrm>
            <a:off x="0" y="0"/>
            <a:ext cx="8382000" cy="1371600"/>
          </a:xfrm>
          <a:ln>
            <a:noFill/>
          </a:ln>
        </p:spPr>
        <p:txBody>
          <a:bodyPr/>
          <a:lstStyle/>
          <a:p>
            <a:pPr eaLnBrk="1" fontAlgn="auto" hangingPunct="1">
              <a:spcAft>
                <a:spcPts val="0"/>
              </a:spcAft>
              <a:defRPr/>
            </a:pPr>
            <a:r>
              <a:rPr lang="en-US" dirty="0" smtClean="0">
                <a:solidFill>
                  <a:schemeClr val="bg1">
                    <a:lumMod val="75000"/>
                    <a:lumOff val="25000"/>
                  </a:schemeClr>
                </a:solidFill>
                <a:ea typeface="Geneva" charset="0"/>
                <a:cs typeface="Geneva" charset="0"/>
              </a:rPr>
              <a:t>	</a:t>
            </a:r>
            <a:r>
              <a:rPr lang="en-US" sz="3200" dirty="0" smtClean="0">
                <a:solidFill>
                  <a:schemeClr val="bg1">
                    <a:lumMod val="75000"/>
                    <a:lumOff val="25000"/>
                  </a:schemeClr>
                </a:solidFill>
                <a:ea typeface="Geneva" charset="0"/>
                <a:cs typeface="Geneva" charset="0"/>
              </a:rPr>
              <a:t>Resources</a:t>
            </a:r>
          </a:p>
        </p:txBody>
      </p:sp>
      <p:sp>
        <p:nvSpPr>
          <p:cNvPr id="71683" name="Content Placeholder 4"/>
          <p:cNvSpPr>
            <a:spLocks noGrp="1"/>
          </p:cNvSpPr>
          <p:nvPr>
            <p:ph idx="1"/>
          </p:nvPr>
        </p:nvSpPr>
        <p:spPr>
          <a:xfrm>
            <a:off x="152400" y="1524000"/>
            <a:ext cx="8763000" cy="4572000"/>
          </a:xfrm>
        </p:spPr>
        <p:txBody>
          <a:bodyPr/>
          <a:lstStyle/>
          <a:p>
            <a:pPr marL="0" indent="0" eaLnBrk="1" fontAlgn="auto" hangingPunct="1">
              <a:spcBef>
                <a:spcPct val="0"/>
              </a:spcBef>
              <a:defRPr/>
            </a:pPr>
            <a:r>
              <a:rPr lang="en-US" sz="2400" dirty="0" smtClean="0">
                <a:ea typeface="Geneva" charset="0"/>
                <a:cs typeface="Geneva" charset="0"/>
              </a:rPr>
              <a:t>Common Core State Standards:</a:t>
            </a:r>
          </a:p>
          <a:p>
            <a:pPr marL="0" indent="0" eaLnBrk="1" fontAlgn="auto" hangingPunct="1">
              <a:spcBef>
                <a:spcPct val="0"/>
              </a:spcBef>
              <a:defRPr/>
            </a:pPr>
            <a:r>
              <a:rPr lang="en-US" sz="2300" dirty="0" smtClean="0">
                <a:ea typeface="Geneva" charset="0"/>
                <a:cs typeface="Geneva" charset="0"/>
                <a:hlinkClick r:id="rId3"/>
              </a:rPr>
              <a:t>www.ade.az.gov/standards/commoncorestandards/default.asp</a:t>
            </a:r>
            <a:r>
              <a:rPr lang="en-US" sz="2300" dirty="0" smtClean="0">
                <a:ea typeface="Geneva" charset="0"/>
                <a:cs typeface="Geneva" charset="0"/>
              </a:rPr>
              <a:t> </a:t>
            </a:r>
          </a:p>
          <a:p>
            <a:pPr marL="0" indent="0" eaLnBrk="1" fontAlgn="auto" hangingPunct="1">
              <a:spcBef>
                <a:spcPct val="0"/>
              </a:spcBef>
              <a:defRPr/>
            </a:pPr>
            <a:endParaRPr lang="en-US" sz="1000" dirty="0" smtClean="0">
              <a:ea typeface="Geneva" charset="0"/>
              <a:cs typeface="Geneva" charset="0"/>
            </a:endParaRPr>
          </a:p>
          <a:p>
            <a:pPr marL="0" indent="0" eaLnBrk="1" fontAlgn="auto" hangingPunct="1">
              <a:spcBef>
                <a:spcPct val="0"/>
              </a:spcBef>
              <a:defRPr/>
            </a:pPr>
            <a:r>
              <a:rPr lang="en-US" sz="2400" dirty="0" smtClean="0">
                <a:ea typeface="Geneva" charset="0"/>
                <a:cs typeface="Geneva" charset="0"/>
              </a:rPr>
              <a:t>Center for K-12 Assessment &amp; Performance Management at ETS</a:t>
            </a:r>
          </a:p>
          <a:p>
            <a:pPr marL="0" indent="0" eaLnBrk="1" fontAlgn="auto" hangingPunct="1">
              <a:spcBef>
                <a:spcPct val="0"/>
              </a:spcBef>
              <a:defRPr/>
            </a:pPr>
            <a:r>
              <a:rPr lang="en-US" sz="2400" dirty="0" smtClean="0">
                <a:ea typeface="Geneva" charset="0"/>
                <a:cs typeface="Geneva" charset="0"/>
              </a:rPr>
              <a:t>Assessment Article</a:t>
            </a:r>
          </a:p>
          <a:p>
            <a:pPr marL="0" indent="0" eaLnBrk="1" fontAlgn="auto" hangingPunct="1">
              <a:spcBef>
                <a:spcPct val="0"/>
              </a:spcBef>
              <a:defRPr/>
            </a:pPr>
            <a:r>
              <a:rPr lang="en-US" sz="2400" dirty="0" smtClean="0">
                <a:ea typeface="Geneva" charset="0"/>
                <a:cs typeface="Geneva" charset="0"/>
                <a:hlinkClick r:id="rId4"/>
              </a:rPr>
              <a:t>www.k12center.org</a:t>
            </a:r>
            <a:r>
              <a:rPr lang="en-US" sz="2400" dirty="0" smtClean="0">
                <a:ea typeface="Geneva" charset="0"/>
                <a:cs typeface="Geneva" charset="0"/>
              </a:rPr>
              <a:t> </a:t>
            </a:r>
          </a:p>
          <a:p>
            <a:pPr marL="0" indent="0" eaLnBrk="1" fontAlgn="auto" hangingPunct="1">
              <a:spcBef>
                <a:spcPct val="0"/>
              </a:spcBef>
              <a:defRPr/>
            </a:pPr>
            <a:endParaRPr lang="en-US" sz="1000" dirty="0" smtClean="0">
              <a:ea typeface="Geneva" charset="0"/>
              <a:cs typeface="Geneva" charset="0"/>
            </a:endParaRPr>
          </a:p>
          <a:p>
            <a:pPr marL="0" indent="0" eaLnBrk="1" fontAlgn="auto" hangingPunct="1">
              <a:spcBef>
                <a:spcPct val="0"/>
              </a:spcBef>
              <a:defRPr/>
            </a:pPr>
            <a:r>
              <a:rPr lang="en-US" sz="2400" dirty="0" smtClean="0">
                <a:ea typeface="Geneva" charset="0"/>
                <a:cs typeface="Geneva" charset="0"/>
              </a:rPr>
              <a:t>Achieve-Information about PARCC </a:t>
            </a:r>
          </a:p>
          <a:p>
            <a:pPr marL="0" indent="0" eaLnBrk="1" fontAlgn="auto" hangingPunct="1">
              <a:spcBef>
                <a:spcPct val="0"/>
              </a:spcBef>
              <a:defRPr/>
            </a:pPr>
            <a:r>
              <a:rPr lang="en-US" sz="2400" dirty="0" smtClean="0">
                <a:ea typeface="Geneva" charset="0"/>
                <a:cs typeface="Geneva" charset="0"/>
                <a:hlinkClick r:id="rId5"/>
              </a:rPr>
              <a:t>www.achieve.org/</a:t>
            </a:r>
            <a:r>
              <a:rPr lang="en-US" sz="2400" dirty="0" smtClean="0">
                <a:ea typeface="Geneva" charset="0"/>
                <a:cs typeface="Geneva" charset="0"/>
              </a:rPr>
              <a:t> </a:t>
            </a:r>
          </a:p>
          <a:p>
            <a:pPr marL="0" indent="0" eaLnBrk="1" fontAlgn="auto" hangingPunct="1">
              <a:spcBef>
                <a:spcPct val="0"/>
              </a:spcBef>
              <a:defRPr/>
            </a:pPr>
            <a:endParaRPr lang="en-US" sz="2400" dirty="0">
              <a:ea typeface="Geneva" charset="0"/>
              <a:cs typeface="Geneva" charset="0"/>
            </a:endParaRPr>
          </a:p>
          <a:p>
            <a:pPr marL="0" indent="0" eaLnBrk="1" fontAlgn="auto" hangingPunct="1">
              <a:spcBef>
                <a:spcPct val="0"/>
              </a:spcBef>
              <a:defRPr/>
            </a:pPr>
            <a:r>
              <a:rPr lang="en-US" sz="2400" dirty="0" smtClean="0">
                <a:ea typeface="Geneva" charset="0"/>
                <a:cs typeface="Geneva" charset="0"/>
              </a:rPr>
              <a:t>Arizona Department of Education (Common Core)</a:t>
            </a:r>
          </a:p>
          <a:p>
            <a:pPr marL="0" indent="0" eaLnBrk="1" fontAlgn="auto" hangingPunct="1">
              <a:spcBef>
                <a:spcPct val="0"/>
              </a:spcBef>
              <a:defRPr/>
            </a:pPr>
            <a:r>
              <a:rPr lang="en-US" dirty="0">
                <a:ea typeface="Geneva" charset="0"/>
                <a:cs typeface="Geneva" charset="0"/>
              </a:rPr>
              <a:t>http://</a:t>
            </a:r>
            <a:r>
              <a:rPr lang="en-US">
                <a:ea typeface="Geneva" charset="0"/>
                <a:cs typeface="Geneva" charset="0"/>
              </a:rPr>
              <a:t>www.azed.gov/standards-practices/common-core-state-standards</a:t>
            </a:r>
            <a:r>
              <a:rPr lang="en-US" sz="1000" smtClean="0">
                <a:ea typeface="Geneva" charset="0"/>
                <a:cs typeface="Geneva" charset="0"/>
              </a:rPr>
              <a:t>/</a:t>
            </a:r>
          </a:p>
          <a:p>
            <a:pPr marL="0" indent="0" eaLnBrk="1" fontAlgn="auto" hangingPunct="1">
              <a:spcBef>
                <a:spcPct val="0"/>
              </a:spcBef>
              <a:defRPr/>
            </a:pPr>
            <a:endParaRPr lang="en-US" sz="1000" dirty="0" smtClean="0">
              <a:ea typeface="Geneva" charset="0"/>
              <a:cs typeface="Geneva" charset="0"/>
            </a:endParaRPr>
          </a:p>
        </p:txBody>
      </p:sp>
      <p:sp>
        <p:nvSpPr>
          <p:cNvPr id="2" name="Slide Number Placeholder 1"/>
          <p:cNvSpPr>
            <a:spLocks noGrp="1"/>
          </p:cNvSpPr>
          <p:nvPr>
            <p:ph type="sldNum" sz="quarter" idx="10"/>
          </p:nvPr>
        </p:nvSpPr>
        <p:spPr/>
        <p:txBody>
          <a:bodyPr/>
          <a:lstStyle/>
          <a:p>
            <a:pPr>
              <a:defRPr/>
            </a:pPr>
            <a:fld id="{ADB6C020-B6B0-4A35-833C-7CEA91B470E6}" type="slidenum">
              <a:rPr lang="en-US" smtClean="0"/>
              <a:pPr>
                <a:defRPr/>
              </a:pPr>
              <a:t>55</a:t>
            </a:fld>
            <a:endParaRPr lang="en-US" dirty="0"/>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1447800" y="6486525"/>
            <a:ext cx="6248400" cy="292100"/>
          </a:xfrm>
        </p:spPr>
        <p:txBody>
          <a:bodyPr lIns="91440" tIns="45720" rIns="91440" bIns="45720"/>
          <a:lstStyle/>
          <a:p>
            <a:pPr>
              <a:defRPr/>
            </a:pPr>
            <a:fld id="{C6431025-4AF7-4A48-B968-D9FE294987C4}" type="slidenum">
              <a:rPr lang="en-US" sz="1100" b="0" cap="all" spc="300"/>
              <a:pPr>
                <a:defRPr/>
              </a:pPr>
              <a:t>6</a:t>
            </a:fld>
            <a:endParaRPr lang="en-US" sz="1100" b="0" cap="all" spc="300" dirty="0"/>
          </a:p>
        </p:txBody>
      </p:sp>
      <p:pic>
        <p:nvPicPr>
          <p:cNvPr id="32770" name="Picture 3"/>
          <p:cNvPicPr>
            <a:picLocks noChangeAspect="1" noChangeArrowheads="1"/>
          </p:cNvPicPr>
          <p:nvPr/>
        </p:nvPicPr>
        <p:blipFill>
          <a:blip r:embed="rId2"/>
          <a:srcRect l="34042" t="23721" r="9933" b="16743"/>
          <a:stretch>
            <a:fillRect/>
          </a:stretch>
        </p:blipFill>
        <p:spPr bwMode="auto">
          <a:xfrm>
            <a:off x="762000" y="136525"/>
            <a:ext cx="8137525" cy="6492875"/>
          </a:xfrm>
          <a:prstGeom prst="rect">
            <a:avLst/>
          </a:prstGeom>
          <a:noFill/>
          <a:ln w="9525">
            <a:noFill/>
            <a:miter lim="800000"/>
            <a:headEnd/>
            <a:tailEnd/>
          </a:ln>
        </p:spPr>
      </p:pic>
      <p:sp>
        <p:nvSpPr>
          <p:cNvPr id="4" name="Date Placeholder 3"/>
          <p:cNvSpPr>
            <a:spLocks noGrp="1"/>
          </p:cNvSpPr>
          <p:nvPr>
            <p:ph type="dt" sz="quarter" idx="10"/>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0" y="1143000"/>
            <a:ext cx="9144000" cy="762000"/>
          </a:xfrm>
          <a:ln>
            <a:noFill/>
          </a:ln>
        </p:spPr>
        <p:txBody>
          <a:bodyPr/>
          <a:lstStyle/>
          <a:p>
            <a:pPr eaLnBrk="1" fontAlgn="auto" hangingPunct="1">
              <a:spcAft>
                <a:spcPts val="0"/>
              </a:spcAft>
              <a:defRPr/>
            </a:pPr>
            <a:r>
              <a:rPr lang="en-US" sz="3200" dirty="0" smtClean="0">
                <a:solidFill>
                  <a:schemeClr val="bg1">
                    <a:lumMod val="75000"/>
                    <a:lumOff val="25000"/>
                  </a:schemeClr>
                </a:solidFill>
                <a:ea typeface="Geneva" charset="0"/>
                <a:cs typeface="Geneva" charset="0"/>
              </a:rPr>
              <a:t>Why Common Core State Standards?</a:t>
            </a:r>
          </a:p>
        </p:txBody>
      </p:sp>
      <p:sp>
        <p:nvSpPr>
          <p:cNvPr id="3" name="Slide Number Placeholder 2"/>
          <p:cNvSpPr>
            <a:spLocks noGrp="1"/>
          </p:cNvSpPr>
          <p:nvPr>
            <p:ph type="sldNum" sz="quarter" idx="10"/>
          </p:nvPr>
        </p:nvSpPr>
        <p:spPr/>
        <p:txBody>
          <a:bodyPr/>
          <a:lstStyle/>
          <a:p>
            <a:pPr>
              <a:defRPr/>
            </a:pPr>
            <a:fld id="{B6B94088-AE67-46E1-BCB3-5F8C2B960EEA}" type="slidenum">
              <a:rPr lang="en-US"/>
              <a:pPr>
                <a:defRPr/>
              </a:pPr>
              <a:t>7</a:t>
            </a:fld>
            <a:endParaRPr lang="en-US" dirty="0"/>
          </a:p>
        </p:txBody>
      </p:sp>
      <p:sp>
        <p:nvSpPr>
          <p:cNvPr id="33795" name="Rectangle 5"/>
          <p:cNvSpPr>
            <a:spLocks noChangeArrowheads="1"/>
          </p:cNvSpPr>
          <p:nvPr/>
        </p:nvSpPr>
        <p:spPr bwMode="auto">
          <a:xfrm>
            <a:off x="457200" y="1905000"/>
            <a:ext cx="8229600" cy="4933950"/>
          </a:xfrm>
          <a:prstGeom prst="rect">
            <a:avLst/>
          </a:prstGeom>
          <a:noFill/>
          <a:ln w="9525">
            <a:noFill/>
            <a:miter lim="800000"/>
            <a:headEnd/>
            <a:tailEnd/>
          </a:ln>
        </p:spPr>
        <p:txBody>
          <a:bodyPr>
            <a:spAutoFit/>
          </a:bodyPr>
          <a:lstStyle/>
          <a:p>
            <a:pPr eaLnBrk="0" hangingPunct="0">
              <a:spcBef>
                <a:spcPts val="800"/>
              </a:spcBef>
              <a:buClr>
                <a:srgbClr val="E4A11B"/>
              </a:buClr>
              <a:buSzPct val="75000"/>
            </a:pPr>
            <a:r>
              <a:rPr lang="en-US" sz="2400" b="1" i="1" u="sng">
                <a:latin typeface="Garamond" pitchFamily="18" charset="0"/>
              </a:rPr>
              <a:t>Preparation</a:t>
            </a:r>
            <a:r>
              <a:rPr lang="en-US" sz="2100" b="1">
                <a:latin typeface="Garamond" pitchFamily="18" charset="0"/>
              </a:rPr>
              <a:t>: </a:t>
            </a:r>
            <a:r>
              <a:rPr lang="en-US" sz="2100">
                <a:latin typeface="Garamond" pitchFamily="18" charset="0"/>
              </a:rPr>
              <a:t>The standards are college- and career-ready. They will help prepare students with the knowledge and skills they need to succeed in education and training after high school.</a:t>
            </a:r>
          </a:p>
          <a:p>
            <a:pPr eaLnBrk="0" hangingPunct="0">
              <a:spcBef>
                <a:spcPts val="800"/>
              </a:spcBef>
              <a:buClr>
                <a:srgbClr val="E4A11B"/>
              </a:buClr>
              <a:buSzPct val="75000"/>
            </a:pPr>
            <a:r>
              <a:rPr lang="en-US" sz="2400" b="1" i="1" u="sng">
                <a:latin typeface="Garamond" pitchFamily="18" charset="0"/>
              </a:rPr>
              <a:t>Competition: </a:t>
            </a:r>
            <a:r>
              <a:rPr lang="en-US" sz="2100">
                <a:latin typeface="Garamond" pitchFamily="18" charset="0"/>
              </a:rPr>
              <a:t>The standards are internationally benchmarked. Common standards will help ensure our students are globally competitive. </a:t>
            </a:r>
          </a:p>
          <a:p>
            <a:pPr eaLnBrk="0" hangingPunct="0">
              <a:spcBef>
                <a:spcPts val="800"/>
              </a:spcBef>
              <a:buClr>
                <a:srgbClr val="E4A11B"/>
              </a:buClr>
              <a:buSzPct val="75000"/>
            </a:pPr>
            <a:r>
              <a:rPr lang="en-US" sz="2400" b="1" i="1" u="sng">
                <a:latin typeface="Garamond" pitchFamily="18" charset="0"/>
              </a:rPr>
              <a:t>Equity</a:t>
            </a:r>
            <a:r>
              <a:rPr lang="en-US" sz="2400" b="1">
                <a:latin typeface="Garamond" pitchFamily="18" charset="0"/>
              </a:rPr>
              <a:t>: </a:t>
            </a:r>
            <a:r>
              <a:rPr lang="en-US" sz="2100">
                <a:latin typeface="Garamond" pitchFamily="18" charset="0"/>
              </a:rPr>
              <a:t>Expectations are consistent for all – and not dependent on a student’s zip code.</a:t>
            </a:r>
          </a:p>
          <a:p>
            <a:pPr eaLnBrk="0" hangingPunct="0">
              <a:spcBef>
                <a:spcPts val="800"/>
              </a:spcBef>
              <a:buClr>
                <a:srgbClr val="E4A11B"/>
              </a:buClr>
              <a:buSzPct val="75000"/>
            </a:pPr>
            <a:r>
              <a:rPr lang="en-US" sz="2400" b="1" i="1" u="sng">
                <a:latin typeface="Garamond" pitchFamily="18" charset="0"/>
              </a:rPr>
              <a:t>Clarity: </a:t>
            </a:r>
            <a:r>
              <a:rPr lang="en-US" sz="2100">
                <a:latin typeface="Garamond" pitchFamily="18" charset="0"/>
              </a:rPr>
              <a:t>The standards are focused, coherent, and clear. Clearer standards help students (and parents and teachers) understand what is expected of them.</a:t>
            </a:r>
          </a:p>
          <a:p>
            <a:pPr eaLnBrk="0" hangingPunct="0">
              <a:spcBef>
                <a:spcPts val="800"/>
              </a:spcBef>
              <a:buClr>
                <a:srgbClr val="E4A11B"/>
              </a:buClr>
              <a:buSzPct val="75000"/>
            </a:pPr>
            <a:r>
              <a:rPr lang="en-US" sz="2400" b="1" i="1" u="sng">
                <a:latin typeface="Garamond" pitchFamily="18" charset="0"/>
              </a:rPr>
              <a:t>Collaboration:</a:t>
            </a:r>
            <a:r>
              <a:rPr lang="en-US" sz="2100" b="1" i="1" u="sng">
                <a:latin typeface="Garamond" pitchFamily="18" charset="0"/>
              </a:rPr>
              <a:t> </a:t>
            </a:r>
            <a:r>
              <a:rPr lang="en-US" sz="2100">
                <a:latin typeface="Garamond" pitchFamily="18" charset="0"/>
              </a:rPr>
              <a:t>The standards create a foundation to work collaboratively across states and districts, pooling resources and expertise, to create curricular tools, professional development, common assessments and other materials. </a:t>
            </a:r>
            <a:endParaRPr lang="en-US" sz="2100" b="1">
              <a:latin typeface="Garamond" pitchFamily="18" charset="0"/>
            </a:endParaRPr>
          </a:p>
        </p:txBody>
      </p:sp>
      <p:pic>
        <p:nvPicPr>
          <p:cNvPr id="33796" name="Picture 6" descr="C:\Users\brapier\AppData\Local\Microsoft\Windows\Temporary Internet Files\Content.IE5\L2ERFC9S\MC900439517[1].jpg"/>
          <p:cNvPicPr>
            <a:picLocks noChangeAspect="1" noChangeArrowheads="1"/>
          </p:cNvPicPr>
          <p:nvPr/>
        </p:nvPicPr>
        <p:blipFill>
          <a:blip r:embed="rId3"/>
          <a:srcRect/>
          <a:stretch>
            <a:fillRect/>
          </a:stretch>
        </p:blipFill>
        <p:spPr bwMode="auto">
          <a:xfrm>
            <a:off x="2667000" y="7938"/>
            <a:ext cx="3505200" cy="982662"/>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2"/>
          <p:cNvSpPr>
            <a:spLocks noGrp="1"/>
          </p:cNvSpPr>
          <p:nvPr>
            <p:ph type="title" idx="4294967295"/>
          </p:nvPr>
        </p:nvSpPr>
        <p:spPr bwMode="auto">
          <a:xfrm>
            <a:off x="2514600" y="762000"/>
            <a:ext cx="4114800" cy="701675"/>
          </a:xfrm>
          <a:ln>
            <a:headEnd/>
            <a:tailEnd/>
          </a:ln>
        </p:spPr>
        <p:txBody>
          <a:bodyPr wrap="square" numCol="1" compatLnSpc="1">
            <a:prstTxWarp prst="textNoShape">
              <a:avLst/>
            </a:prstTxWarp>
          </a:bodyPr>
          <a:lstStyle/>
          <a:p>
            <a:pPr eaLnBrk="1" hangingPunct="1"/>
            <a:r>
              <a:rPr lang="en-US" sz="2400" cap="none" smtClean="0"/>
              <a:t>WHAT IS NAEP?</a:t>
            </a:r>
            <a:r>
              <a:rPr lang="en-US" cap="none" smtClean="0"/>
              <a:t> </a:t>
            </a:r>
          </a:p>
        </p:txBody>
      </p:sp>
      <p:sp>
        <p:nvSpPr>
          <p:cNvPr id="141315" name="Rectangle 3"/>
          <p:cNvSpPr>
            <a:spLocks noGrp="1"/>
          </p:cNvSpPr>
          <p:nvPr>
            <p:ph type="body" idx="4294967295"/>
          </p:nvPr>
        </p:nvSpPr>
        <p:spPr bwMode="auto">
          <a:xfrm>
            <a:off x="457200" y="1828800"/>
            <a:ext cx="8229600" cy="4648200"/>
          </a:xfrm>
        </p:spPr>
        <p:txBody>
          <a:bodyPr wrap="square" numCol="1" anchor="t" anchorCtr="0" compatLnSpc="1">
            <a:prstTxWarp prst="textNoShape">
              <a:avLst/>
            </a:prstTxWarp>
          </a:bodyPr>
          <a:lstStyle/>
          <a:p>
            <a:pPr marL="0" indent="0" algn="l" eaLnBrk="1" hangingPunct="1">
              <a:defRPr/>
            </a:pPr>
            <a:r>
              <a:rPr lang="en-US" sz="2200" smtClean="0"/>
              <a:t>The National Assessment of Educational Progress (NAEP) is the largest nationally representative and continuing assessment of what America's students know and can do in various subject areas. Assessments are conducted periodically in mathematics, reading, science, writing, the arts, civics, economics, geography, and U.S. history.</a:t>
            </a:r>
          </a:p>
          <a:p>
            <a:pPr marL="0" indent="0" algn="l" eaLnBrk="1" hangingPunct="1">
              <a:defRPr/>
            </a:pPr>
            <a:endParaRPr lang="en-US" sz="2200" smtClean="0"/>
          </a:p>
          <a:p>
            <a:pPr marL="0" indent="0" algn="l" eaLnBrk="1" hangingPunct="1">
              <a:defRPr/>
            </a:pPr>
            <a:r>
              <a:rPr lang="en-US" sz="2200" smtClean="0"/>
              <a:t>Since NAEP assessments are administered uniformly using the same sets of test booklets across the nation, NAEP results serve as a common metric for all states and selected urban districts. The assessment stays essentially the same from year to year, with only carefully documented changes. This permits NAEP to provide a clear picture of student academic progress over time.</a:t>
            </a:r>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21" name="Rectangle 5"/>
          <p:cNvSpPr>
            <a:spLocks noGrp="1"/>
          </p:cNvSpPr>
          <p:nvPr>
            <p:ph type="title" idx="4294967295"/>
          </p:nvPr>
        </p:nvSpPr>
        <p:spPr bwMode="auto">
          <a:xfrm>
            <a:off x="533400" y="381000"/>
            <a:ext cx="8077200" cy="1295400"/>
          </a:xfrm>
          <a:ln>
            <a:headEnd/>
            <a:tailEnd/>
          </a:ln>
        </p:spPr>
        <p:txBody>
          <a:bodyPr wrap="square" numCol="1" compatLnSpc="1">
            <a:prstTxWarp prst="textNoShape">
              <a:avLst/>
            </a:prstTxWarp>
          </a:bodyPr>
          <a:lstStyle/>
          <a:p>
            <a:pPr eaLnBrk="1" hangingPunct="1"/>
            <a:r>
              <a:rPr lang="en-US" sz="2400" cap="none" smtClean="0"/>
              <a:t>2011 National Assessment for Educational Progress</a:t>
            </a:r>
            <a:br>
              <a:rPr lang="en-US" sz="2400" cap="none" smtClean="0"/>
            </a:br>
            <a:r>
              <a:rPr lang="en-US" sz="2400" cap="none" smtClean="0"/>
              <a:t>29% of Arizona 8</a:t>
            </a:r>
            <a:r>
              <a:rPr lang="en-US" sz="2400" cap="none" baseline="30000" smtClean="0"/>
              <a:t>th</a:t>
            </a:r>
            <a:r>
              <a:rPr lang="en-US" sz="2400" cap="none" smtClean="0"/>
              <a:t> graders </a:t>
            </a:r>
            <a:r>
              <a:rPr lang="en-US" sz="2400" u="sng" cap="none" smtClean="0"/>
              <a:t>below</a:t>
            </a:r>
            <a:r>
              <a:rPr lang="en-US" sz="2400" cap="none" smtClean="0"/>
              <a:t> basic</a:t>
            </a:r>
          </a:p>
        </p:txBody>
      </p:sp>
      <p:graphicFrame>
        <p:nvGraphicFramePr>
          <p:cNvPr id="137220" name="Chart 3"/>
          <p:cNvGraphicFramePr>
            <a:graphicFrameLocks/>
          </p:cNvGraphicFramePr>
          <p:nvPr>
            <p:ph idx="4294967295"/>
          </p:nvPr>
        </p:nvGraphicFramePr>
        <p:xfrm>
          <a:off x="1524000" y="2044700"/>
          <a:ext cx="6096000" cy="4067175"/>
        </p:xfrm>
        <a:graphic>
          <a:graphicData uri="http://schemas.openxmlformats.org/presentationml/2006/ole">
            <p:oleObj spid="_x0000_s137220" r:id="rId4" imgW="6096528" imgH="4066384" progId="Excel.Sheet.8">
              <p:embed/>
            </p:oleObj>
          </a:graphicData>
        </a:graphic>
      </p:graphicFrame>
    </p:spTree>
  </p:cSld>
  <p:clrMapOvr>
    <a:masterClrMapping/>
  </p:clrMapOvr>
  <p:transition spd="med" advClick="0">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825</TotalTime>
  <Words>7621</Words>
  <Application>Microsoft Office PowerPoint</Application>
  <PresentationFormat>On-screen Show (4:3)</PresentationFormat>
  <Paragraphs>853</Paragraphs>
  <Slides>55</Slides>
  <Notes>53</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BlackTie</vt:lpstr>
      <vt:lpstr>Excel.Sheet.8</vt:lpstr>
      <vt:lpstr>2010 Arizona English  Language Arts Standards</vt:lpstr>
      <vt:lpstr>Welcome</vt:lpstr>
      <vt:lpstr>Content Overview: the “Notebook”</vt:lpstr>
      <vt:lpstr>   Overview and Introduction</vt:lpstr>
      <vt:lpstr>The Common Core State Standards Initiative</vt:lpstr>
      <vt:lpstr>Slide 6</vt:lpstr>
      <vt:lpstr>Why Common Core State Standards?</vt:lpstr>
      <vt:lpstr>WHAT IS NAEP? </vt:lpstr>
      <vt:lpstr>2011 National Assessment for Educational Progress 29% of Arizona 8th graders below basic</vt:lpstr>
      <vt:lpstr>Slide 10</vt:lpstr>
      <vt:lpstr>Feedback and Review</vt:lpstr>
      <vt:lpstr>Common Core State Standards Evidence Base</vt:lpstr>
      <vt:lpstr>Common Core State Standards Evidence Base</vt:lpstr>
      <vt:lpstr>Why is this important?</vt:lpstr>
      <vt:lpstr>Key Advances</vt:lpstr>
      <vt:lpstr>Key Advances</vt:lpstr>
      <vt:lpstr>David Coleman: Instructional Shifts</vt:lpstr>
      <vt:lpstr>Instructional Shifts to Support Students in Literacy Acquisition</vt:lpstr>
      <vt:lpstr>Instructional Shifts to Support Students in Literacy Acquisition</vt:lpstr>
      <vt:lpstr>Instructional Shifts to Support Students in Literacy Acquisition</vt:lpstr>
      <vt:lpstr>Instructional Shifts to Support Students in Literacy Acquisition</vt:lpstr>
      <vt:lpstr>Instructional Shifts to Support Students in Literacy Acquisition</vt:lpstr>
      <vt:lpstr>Instructional Shifts to Support Students in Literacy Acquisition</vt:lpstr>
      <vt:lpstr>Introduction</vt:lpstr>
      <vt:lpstr>Key Design Considerations </vt:lpstr>
      <vt:lpstr>Key Design Considerations</vt:lpstr>
      <vt:lpstr>  The Introduction </vt:lpstr>
      <vt:lpstr>Slide 28</vt:lpstr>
      <vt:lpstr> Activity 1:  Handout  What is not covered by the standards?</vt:lpstr>
      <vt:lpstr>   What are the characteristics  of students who are college and career ready?   </vt:lpstr>
      <vt:lpstr>Activity 2:  Handout What are characteristics of students who are college and/or career ready?</vt:lpstr>
      <vt:lpstr>Characteristics of College  and Career Ready Students </vt:lpstr>
      <vt:lpstr>Slide 33</vt:lpstr>
      <vt:lpstr>Slide 34</vt:lpstr>
      <vt:lpstr> Appendices</vt:lpstr>
      <vt:lpstr>English Language Arts</vt:lpstr>
      <vt:lpstr>Labels of the ELA Standards</vt:lpstr>
      <vt:lpstr>Coding</vt:lpstr>
      <vt:lpstr>Slide 39</vt:lpstr>
      <vt:lpstr>      Activity 3:  Handout   Building the Foundation</vt:lpstr>
      <vt:lpstr>       Who is Responsible?</vt:lpstr>
      <vt:lpstr>Slide 42</vt:lpstr>
      <vt:lpstr>Overview of the  Reading Strand</vt:lpstr>
      <vt:lpstr>Grade-Level  Progression in Reading</vt:lpstr>
      <vt:lpstr>Grade-Level Progression in Reading</vt:lpstr>
      <vt:lpstr>Overview:   Speaking &amp; Listening and Language Strands</vt:lpstr>
      <vt:lpstr>  Speaking and    Listening</vt:lpstr>
      <vt:lpstr>Example of Grade-Level Progression for Speaking and Listening</vt:lpstr>
      <vt:lpstr>Language Standards:  Embedded Within the Strands</vt:lpstr>
      <vt:lpstr>Overview of the Writing Strand</vt:lpstr>
      <vt:lpstr>Example of Grade-Level  Progression in Writing</vt:lpstr>
      <vt:lpstr>Overview of Standards for History/Social Studies, Science, and Technical Subjects</vt:lpstr>
      <vt:lpstr>Essential Questions</vt:lpstr>
      <vt:lpstr> Activity 4:  Handout Stop and Go</vt:lpstr>
      <vt:lpstr> Resources</vt:lpstr>
    </vt:vector>
  </TitlesOfParts>
  <Company>Arizona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Rapier, Becky</dc:creator>
  <cp:lastModifiedBy>Jenna Quarelli</cp:lastModifiedBy>
  <cp:revision>95</cp:revision>
  <cp:lastPrinted>2011-11-08T21:33:13Z</cp:lastPrinted>
  <dcterms:created xsi:type="dcterms:W3CDTF">2012-06-09T22:12:03Z</dcterms:created>
  <dcterms:modified xsi:type="dcterms:W3CDTF">2012-06-09T22:44:16Z</dcterms:modified>
</cp:coreProperties>
</file>